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9" r:id="rId22"/>
    <p:sldId id="280" r:id="rId23"/>
    <p:sldId id="281" r:id="rId24"/>
    <p:sldId id="282" r:id="rId25"/>
    <p:sldId id="283" r:id="rId26"/>
    <p:sldId id="284" r:id="rId27"/>
    <p:sldId id="285" r:id="rId28"/>
    <p:sldId id="286" r:id="rId29"/>
    <p:sldId id="287" r:id="rId30"/>
    <p:sldId id="288" r:id="rId31"/>
    <p:sldId id="276" r:id="rId32"/>
    <p:sldId id="278" r:id="rId3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7" d="100"/>
          <a:sy n="77" d="100"/>
        </p:scale>
        <p:origin x="-120" y="-1048"/>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interSettings" Target="printerSettings/printerSettings1.bin"/><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62429173"/>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a:p>
            <a:pPr lvl="0">
              <a:spcBef>
                <a:spcPts val="0"/>
              </a:spcBef>
              <a:buNone/>
            </a:pPr>
            <a:endParaRPr/>
          </a:p>
        </p:txBody>
      </p:sp>
      <p:sp>
        <p:nvSpPr>
          <p:cNvPr id="129" name="Shape 1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Shape 2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4" name="Shape 23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a:t>A single click of a job in the pipeline shows current build status, including terminal colors and formatting (a helpful feature lacking in some other CI tools!).</a:t>
            </a:r>
          </a:p>
        </p:txBody>
      </p:sp>
      <p:sp>
        <p:nvSpPr>
          <p:cNvPr id="235" name="Shape 235"/>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0" name="Shape 2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a:t>A resource is identified by an arbitrary name which is used in jobs and tasks</a:t>
            </a:r>
          </a:p>
          <a:p>
            <a:pPr lvl="0">
              <a:spcBef>
                <a:spcPts val="0"/>
              </a:spcBef>
              <a:buNone/>
            </a:pPr>
            <a:r>
              <a:rPr lang="en-US"/>
              <a:t>Define a resource (source-code) -&gt; Get the resource -&gt; Use the resource</a:t>
            </a:r>
          </a:p>
        </p:txBody>
      </p:sp>
      <p:sp>
        <p:nvSpPr>
          <p:cNvPr id="241" name="Shape 241"/>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
        <p:nvSpPr>
          <p:cNvPr id="255" name="Shape 255"/>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rtl="0">
              <a:spcBef>
                <a:spcPts val="0"/>
              </a:spcBef>
              <a:buClr>
                <a:srgbClr val="000000"/>
              </a:buClr>
              <a:buSzPct val="25000"/>
              <a:buFont typeface="Arial"/>
              <a:buNone/>
            </a:pPr>
            <a:fld id="{00000000-1234-1234-1234-123412341234}"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Shape 2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4" name="Shape 26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65" name="Shape 265"/>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
        <p:nvSpPr>
          <p:cNvPr id="274" name="Shape 274"/>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Shape 2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2" name="Shape 28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
        <p:nvSpPr>
          <p:cNvPr id="283" name="Shape 283"/>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Shape 2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9" name="Shape 2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
        <p:nvSpPr>
          <p:cNvPr id="290" name="Shape 290"/>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
        <p:nvSpPr>
          <p:cNvPr id="297" name="Shape 297"/>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Shape 3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5" name="Shape 3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306" name="Shape 306"/>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Shape 3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2" name="Shape 31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
        <p:nvSpPr>
          <p:cNvPr id="313" name="Shape 313"/>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a:t>Continuous Integration (CI) is a development practice that requires developers to integrate code into a shared repository several times a day. Each check-in is then verified by an automated build, allowing teams to detect problems early.</a:t>
            </a:r>
          </a:p>
          <a:p>
            <a:pPr lvl="0" rtl="0">
              <a:spcBef>
                <a:spcPts val="0"/>
              </a:spcBef>
              <a:buNone/>
            </a:pPr>
            <a:endParaRPr/>
          </a:p>
          <a:p>
            <a:pPr lvl="0" rtl="0">
              <a:spcBef>
                <a:spcPts val="0"/>
              </a:spcBef>
              <a:buNone/>
            </a:pPr>
            <a:r>
              <a:rPr lang="en-US"/>
              <a:t>Continuous Delivery is the natural extension of Continuous Integration: an approach in which teams ensure that every change to the system is releasable, and that we can release any version at the push of a button. Continuous Delivery aims to make releases boring, so we can deliver frequently and get fast feedback on what users care about.</a:t>
            </a:r>
          </a:p>
          <a:p>
            <a:pPr lvl="0" rtl="0">
              <a:spcBef>
                <a:spcPts val="0"/>
              </a:spcBef>
              <a:buNone/>
            </a:pPr>
            <a:endParaRPr/>
          </a:p>
          <a:p>
            <a:pPr lvl="0">
              <a:spcBef>
                <a:spcPts val="0"/>
              </a:spcBef>
              <a:buNone/>
            </a:pPr>
            <a:r>
              <a:rPr lang="en-US"/>
              <a:t>Concourse enables CI/CD by realizing the conceptual delivery model in visual pipelines.</a:t>
            </a:r>
          </a:p>
        </p:txBody>
      </p:sp>
      <p:sp>
        <p:nvSpPr>
          <p:cNvPr id="140" name="Shape 140"/>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Shape 3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9" name="Shape 3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
        <p:nvSpPr>
          <p:cNvPr id="320" name="Shape 320"/>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a:p>
        </p:txBody>
      </p:sp>
      <p:sp>
        <p:nvSpPr>
          <p:cNvPr id="140" name="Shape 14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21</a:t>
            </a:fld>
            <a:endParaRPr lang="en-US"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a:p>
        </p:txBody>
      </p:sp>
      <p:sp>
        <p:nvSpPr>
          <p:cNvPr id="140" name="Shape 14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22</a:t>
            </a:fld>
            <a:endParaRPr lang="en-US"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a:p>
        </p:txBody>
      </p:sp>
      <p:sp>
        <p:nvSpPr>
          <p:cNvPr id="140" name="Shape 14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23</a:t>
            </a:fld>
            <a:endParaRPr lang="en-US"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a:p>
        </p:txBody>
      </p:sp>
      <p:sp>
        <p:nvSpPr>
          <p:cNvPr id="140" name="Shape 14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24</a:t>
            </a:fld>
            <a:endParaRPr lang="en-US"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a:p>
        </p:txBody>
      </p:sp>
      <p:sp>
        <p:nvSpPr>
          <p:cNvPr id="140" name="Shape 14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25</a:t>
            </a:fld>
            <a:endParaRPr lang="en-US"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a:p>
        </p:txBody>
      </p:sp>
      <p:sp>
        <p:nvSpPr>
          <p:cNvPr id="140" name="Shape 14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26</a:t>
            </a:fld>
            <a:endParaRPr lang="en-US"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55" name="Shape 25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56" name="Shape 25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27</a:t>
            </a:fld>
            <a:endParaRPr lang="en-US"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79" name="Shape 27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80" name="Shape 28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28</a:t>
            </a:fld>
            <a:endParaRPr lang="en-US"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Shape 3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25" name="Shape 32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326" name="Shape 32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29</a:t>
            </a:fld>
            <a:endParaRPr lang="en-US"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0" name="Shape 1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a:t>Why Concourse?  Why build another CI System?</a:t>
            </a:r>
          </a:p>
          <a:p>
            <a:pPr lvl="0" rtl="0">
              <a:spcBef>
                <a:spcPts val="0"/>
              </a:spcBef>
              <a:buNone/>
            </a:pPr>
            <a:endParaRPr/>
          </a:p>
          <a:p>
            <a:pPr lvl="0" rtl="0">
              <a:spcBef>
                <a:spcPts val="0"/>
              </a:spcBef>
              <a:buNone/>
            </a:pPr>
            <a:r>
              <a:rPr lang="en-US"/>
              <a:t>Concourse is a response to the interesting CI and CD challenges encountered while working on the Cloud Foundry project.  Cloud Foundry projects and their tests needed to run on different architectures, different platforms, against varying underlying IaaSs before being tested that they could be deployed fresh while also remaining compatible with upgrades from previous versions.</a:t>
            </a:r>
          </a:p>
          <a:p>
            <a:pPr lvl="0" rtl="0">
              <a:spcBef>
                <a:spcPts val="0"/>
              </a:spcBef>
              <a:buNone/>
            </a:pPr>
            <a:endParaRPr/>
          </a:p>
          <a:p>
            <a:pPr lvl="0">
              <a:spcBef>
                <a:spcPts val="0"/>
              </a:spcBef>
              <a:buNone/>
            </a:pPr>
            <a:r>
              <a:rPr lang="en-US"/>
              <a:t>We went through various different generations of our CI infrastructure and were never completely happy with one (or in some cases many) aspects of each attempt.</a:t>
            </a:r>
          </a:p>
        </p:txBody>
      </p:sp>
      <p:sp>
        <p:nvSpPr>
          <p:cNvPr id="161" name="Shape 161"/>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Shape 3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47" name="Shape 347"/>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348" name="Shape 34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30</a:t>
            </a:fld>
            <a:endParaRPr lang="en-US"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Shape 3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6" name="Shape 3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
        <p:nvSpPr>
          <p:cNvPr id="327" name="Shape 327"/>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31</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Shape 3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40" name="Shape 3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8" name="Shape 17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a:t>http://concourse.ci/concourse-vs.html</a:t>
            </a:r>
          </a:p>
        </p:txBody>
      </p:sp>
      <p:sp>
        <p:nvSpPr>
          <p:cNvPr id="179" name="Shape 179"/>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1" name="Shape 19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a:t>http://concourse.ci/concourse-vs.html</a:t>
            </a:r>
          </a:p>
        </p:txBody>
      </p:sp>
      <p:sp>
        <p:nvSpPr>
          <p:cNvPr id="192" name="Shape 192"/>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3" name="Shape 2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204" name="Shape 204"/>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9" name="Shape 2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a:t>http://concourse.ci/what-and-why.html</a:t>
            </a:r>
          </a:p>
        </p:txBody>
      </p:sp>
      <p:sp>
        <p:nvSpPr>
          <p:cNvPr id="210" name="Shape 210"/>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8" name="Shape 2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a:t>http://concourse.ci/what-and-why.html</a:t>
            </a:r>
          </a:p>
        </p:txBody>
      </p:sp>
      <p:sp>
        <p:nvSpPr>
          <p:cNvPr id="219" name="Shape 219"/>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8" name="Shape 2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a:t>Anger Optimized UI - You shouldn’t get angry at your CI because you can’t find the broken build in your pipeline, or click through a lot of menus to get to the logs.  Concourse provides an intuitive view of your pipeline to let you know the current state at a glance.</a:t>
            </a:r>
          </a:p>
        </p:txBody>
      </p:sp>
      <p:sp>
        <p:nvSpPr>
          <p:cNvPr id="229" name="Shape 229"/>
          <p:cNvSpPr txBox="1">
            <a:spLocks noGrp="1"/>
          </p:cNvSpPr>
          <p:nvPr>
            <p:ph type="sldNum" idx="12"/>
          </p:nvPr>
        </p:nvSpPr>
        <p:spPr>
          <a:xfrm>
            <a:off x="3884612" y="8685213"/>
            <a:ext cx="2971799"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457199" y="342231"/>
            <a:ext cx="6662271" cy="363558"/>
          </a:xfrm>
          <a:prstGeom prst="rect">
            <a:avLst/>
          </a:prstGeom>
          <a:noFill/>
          <a:ln>
            <a:noFill/>
          </a:ln>
        </p:spPr>
        <p:txBody>
          <a:bodyPr lIns="91425" tIns="91425" rIns="91425" bIns="91425" anchor="ctr" anchorCtr="0"/>
          <a:lstStyle>
            <a:lvl1pPr marL="0" marR="0" lvl="0" indent="0" algn="l" rtl="0">
              <a:spcBef>
                <a:spcPts val="0"/>
              </a:spcBef>
              <a:buClr>
                <a:schemeClr val="accent1"/>
              </a:buClr>
              <a:buFont typeface="Source Sans Pro"/>
              <a:buNone/>
              <a:defRPr sz="2800" b="1" i="0" u="none" strike="noStrike" cap="none">
                <a:solidFill>
                  <a:schemeClr val="accen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4" name="Shape 14"/>
          <p:cNvSpPr txBox="1">
            <a:spLocks noGrp="1"/>
          </p:cNvSpPr>
          <p:nvPr>
            <p:ph type="body" idx="1"/>
          </p:nvPr>
        </p:nvSpPr>
        <p:spPr>
          <a:xfrm>
            <a:off x="457200" y="1519380"/>
            <a:ext cx="8229600" cy="3075242"/>
          </a:xfrm>
          <a:prstGeom prst="rect">
            <a:avLst/>
          </a:prstGeom>
          <a:noFill/>
          <a:ln>
            <a:noFill/>
          </a:ln>
        </p:spPr>
        <p:txBody>
          <a:bodyPr lIns="91425" tIns="91425" rIns="91425" bIns="91425" anchor="t" anchorCtr="0"/>
          <a:lstStyle>
            <a:lvl1pPr marL="342900" marR="0" lvl="0" indent="-165100" algn="l" rtl="0">
              <a:spcBef>
                <a:spcPts val="560"/>
              </a:spcBef>
              <a:buClr>
                <a:srgbClr val="878787"/>
              </a:buClr>
              <a:buSzPct val="100000"/>
              <a:buFont typeface="Arial"/>
              <a:buChar char="•"/>
              <a:defRPr sz="2800" b="0" i="0" u="none" strike="noStrike" cap="none">
                <a:solidFill>
                  <a:srgbClr val="878787"/>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1143000" marR="0" lvl="2"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3pPr>
            <a:lvl4pPr marL="1600200" marR="0" lvl="3"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4pPr>
            <a:lvl5pPr marL="2057400" marR="0" lvl="4"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cxnSp>
        <p:nvCxnSpPr>
          <p:cNvPr id="15" name="Shape 15"/>
          <p:cNvCxnSpPr/>
          <p:nvPr/>
        </p:nvCxnSpPr>
        <p:spPr>
          <a:xfrm>
            <a:off x="0" y="952605"/>
            <a:ext cx="9144000" cy="0"/>
          </a:xfrm>
          <a:prstGeom prst="straightConnector1">
            <a:avLst/>
          </a:prstGeom>
          <a:noFill/>
          <a:ln w="9525" cap="flat" cmpd="sng">
            <a:solidFill>
              <a:srgbClr val="E8E8E8"/>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1_Two Content">
    <p:spTree>
      <p:nvGrpSpPr>
        <p:cNvPr id="1" name="Shape 62"/>
        <p:cNvGrpSpPr/>
        <p:nvPr/>
      </p:nvGrpSpPr>
      <p:grpSpPr>
        <a:xfrm>
          <a:off x="0" y="0"/>
          <a:ext cx="0" cy="0"/>
          <a:chOff x="0" y="0"/>
          <a:chExt cx="0" cy="0"/>
        </a:xfrm>
      </p:grpSpPr>
      <p:sp>
        <p:nvSpPr>
          <p:cNvPr id="63" name="Shape 63"/>
          <p:cNvSpPr/>
          <p:nvPr/>
        </p:nvSpPr>
        <p:spPr>
          <a:xfrm>
            <a:off x="-7470" y="-52294"/>
            <a:ext cx="9218705" cy="5210736"/>
          </a:xfrm>
          <a:prstGeom prst="rect">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sp>
        <p:nvSpPr>
          <p:cNvPr id="64" name="Shape 64"/>
          <p:cNvSpPr/>
          <p:nvPr/>
        </p:nvSpPr>
        <p:spPr>
          <a:xfrm>
            <a:off x="4495798" y="948765"/>
            <a:ext cx="4722906" cy="4258234"/>
          </a:xfrm>
          <a:prstGeom prst="rect">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sp>
        <p:nvSpPr>
          <p:cNvPr id="65" name="Shape 65"/>
          <p:cNvSpPr txBox="1">
            <a:spLocks noGrp="1"/>
          </p:cNvSpPr>
          <p:nvPr>
            <p:ph type="title"/>
          </p:nvPr>
        </p:nvSpPr>
        <p:spPr>
          <a:xfrm>
            <a:off x="231587" y="318403"/>
            <a:ext cx="8538883" cy="363558"/>
          </a:xfrm>
          <a:prstGeom prst="rect">
            <a:avLst/>
          </a:prstGeom>
          <a:noFill/>
          <a:ln>
            <a:noFill/>
          </a:ln>
        </p:spPr>
        <p:txBody>
          <a:bodyPr lIns="91425" tIns="91425" rIns="91425" bIns="91425" anchor="ctr" anchorCtr="0"/>
          <a:lstStyle>
            <a:lvl1pPr marL="0" marR="0" lvl="0" indent="0" algn="l" rtl="0">
              <a:spcBef>
                <a:spcPts val="0"/>
              </a:spcBef>
              <a:buClr>
                <a:schemeClr val="lt1"/>
              </a:buClr>
              <a:buFont typeface="Source Sans Pro"/>
              <a:buNone/>
              <a:defRPr sz="2800" b="1" i="0" u="none" strike="noStrike" cap="none">
                <a:solidFill>
                  <a:schemeClr val="l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6" name="Shape 66"/>
          <p:cNvSpPr txBox="1">
            <a:spLocks noGrp="1"/>
          </p:cNvSpPr>
          <p:nvPr>
            <p:ph type="body" idx="1"/>
          </p:nvPr>
        </p:nvSpPr>
        <p:spPr>
          <a:xfrm>
            <a:off x="4728882" y="1192686"/>
            <a:ext cx="3957918" cy="3394472"/>
          </a:xfrm>
          <a:prstGeom prst="rect">
            <a:avLst/>
          </a:prstGeom>
          <a:noFill/>
          <a:ln>
            <a:noFill/>
          </a:ln>
        </p:spPr>
        <p:txBody>
          <a:bodyPr lIns="91425" tIns="91425" rIns="91425" bIns="91425" anchor="t" anchorCtr="0"/>
          <a:lstStyle>
            <a:lvl1pPr marL="285750" marR="0" lvl="0" indent="-184150" algn="l" rtl="0">
              <a:spcBef>
                <a:spcPts val="320"/>
              </a:spcBef>
              <a:spcAft>
                <a:spcPts val="600"/>
              </a:spcAft>
              <a:buClr>
                <a:schemeClr val="lt1"/>
              </a:buClr>
              <a:buSzPct val="100000"/>
              <a:buFont typeface="Arial"/>
              <a:buChar char="•"/>
              <a:defRPr sz="1600" b="0" i="0" u="none" strike="noStrike" cap="none">
                <a:solidFill>
                  <a:schemeClr val="lt1"/>
                </a:solidFill>
                <a:latin typeface="Source Sans Pro"/>
                <a:ea typeface="Source Sans Pro"/>
                <a:cs typeface="Source Sans Pro"/>
                <a:sym typeface="Source Sans Pro"/>
              </a:defRPr>
            </a:lvl1pPr>
            <a:lvl2pPr marL="457200" marR="0" lvl="1" indent="0" algn="l" rtl="0">
              <a:spcBef>
                <a:spcPts val="320"/>
              </a:spcBef>
              <a:buClr>
                <a:srgbClr val="878787"/>
              </a:buClr>
              <a:buFont typeface="Arial"/>
              <a:buNone/>
              <a:defRPr sz="16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280"/>
              </a:spcBef>
              <a:buClr>
                <a:srgbClr val="878787"/>
              </a:buClr>
              <a:buFont typeface="Arial"/>
              <a:buNone/>
              <a:defRPr sz="14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240"/>
              </a:spcBef>
              <a:buClr>
                <a:srgbClr val="878787"/>
              </a:buClr>
              <a:buFont typeface="Arial"/>
              <a:buNone/>
              <a:defRPr sz="12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240"/>
              </a:spcBef>
              <a:buClr>
                <a:srgbClr val="878787"/>
              </a:buClr>
              <a:buFont typeface="Arial"/>
              <a:buNone/>
              <a:defRPr sz="1200" b="0" i="0" u="none" strike="noStrike" cap="none">
                <a:solidFill>
                  <a:srgbClr val="878787"/>
                </a:solidFill>
                <a:latin typeface="Source Sans Pro"/>
                <a:ea typeface="Source Sans Pro"/>
                <a:cs typeface="Source Sans Pro"/>
                <a:sym typeface="Source Sans Pro"/>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9pPr>
          </a:lstStyle>
          <a:p>
            <a:endParaRPr/>
          </a:p>
        </p:txBody>
      </p:sp>
      <p:sp>
        <p:nvSpPr>
          <p:cNvPr id="67" name="Shape 67"/>
          <p:cNvSpPr>
            <a:spLocks noGrp="1"/>
          </p:cNvSpPr>
          <p:nvPr>
            <p:ph type="pic" idx="2"/>
          </p:nvPr>
        </p:nvSpPr>
        <p:spPr>
          <a:xfrm>
            <a:off x="0" y="956795"/>
            <a:ext cx="4495800" cy="4250204"/>
          </a:xfrm>
          <a:prstGeom prst="rect">
            <a:avLst/>
          </a:prstGeom>
          <a:noFill/>
          <a:ln>
            <a:noFill/>
          </a:ln>
        </p:spPr>
        <p:txBody>
          <a:bodyPr lIns="91425" tIns="91425" rIns="91425" bIns="91425" anchor="t" anchorCtr="0"/>
          <a:lstStyle>
            <a:lvl1pPr marL="342900" marR="0" lvl="0" indent="-165100" algn="l" rtl="0">
              <a:spcBef>
                <a:spcPts val="560"/>
              </a:spcBef>
              <a:buClr>
                <a:srgbClr val="878787"/>
              </a:buClr>
              <a:buSzPct val="100000"/>
              <a:buFont typeface="Arial"/>
              <a:buChar char="•"/>
              <a:defRPr sz="2800" b="0" i="0" u="none" strike="noStrike" cap="none">
                <a:solidFill>
                  <a:srgbClr val="878787"/>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1143000" marR="0" lvl="2"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3pPr>
            <a:lvl4pPr marL="1600200" marR="0" lvl="3"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4pPr>
            <a:lvl5pPr marL="2057400" marR="0" lvl="4"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2_Two Conten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457199" y="342231"/>
            <a:ext cx="6662271" cy="363558"/>
          </a:xfrm>
          <a:prstGeom prst="rect">
            <a:avLst/>
          </a:prstGeom>
          <a:noFill/>
          <a:ln>
            <a:noFill/>
          </a:ln>
        </p:spPr>
        <p:txBody>
          <a:bodyPr lIns="91425" tIns="91425" rIns="91425" bIns="91425" anchor="ctr" anchorCtr="0"/>
          <a:lstStyle>
            <a:lvl1pPr marL="0" marR="0" lvl="0" indent="0" algn="l" rtl="0">
              <a:spcBef>
                <a:spcPts val="0"/>
              </a:spcBef>
              <a:buClr>
                <a:schemeClr val="accent1"/>
              </a:buClr>
              <a:buFont typeface="Source Sans Pro"/>
              <a:buNone/>
              <a:defRPr sz="2800" b="1" i="0" u="none" strike="noStrike" cap="none">
                <a:solidFill>
                  <a:schemeClr val="accen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457200" y="1200150"/>
            <a:ext cx="4038599" cy="3394472"/>
          </a:xfrm>
          <a:prstGeom prst="rect">
            <a:avLst/>
          </a:prstGeom>
          <a:noFill/>
          <a:ln>
            <a:noFill/>
          </a:ln>
        </p:spPr>
        <p:txBody>
          <a:bodyPr lIns="91425" tIns="91425" rIns="91425" bIns="91425" anchor="t" anchorCtr="0"/>
          <a:lstStyle>
            <a:lvl1pPr marL="0" marR="0" lvl="0" indent="0" algn="l" rtl="0">
              <a:spcBef>
                <a:spcPts val="320"/>
              </a:spcBef>
              <a:spcAft>
                <a:spcPts val="600"/>
              </a:spcAft>
              <a:buClr>
                <a:srgbClr val="878787"/>
              </a:buClr>
              <a:buFont typeface="Arial"/>
              <a:buNone/>
              <a:defRPr sz="1600" b="0" i="0" u="none" strike="noStrike" cap="none">
                <a:solidFill>
                  <a:srgbClr val="878787"/>
                </a:solidFill>
                <a:latin typeface="Source Sans Pro"/>
                <a:ea typeface="Source Sans Pro"/>
                <a:cs typeface="Source Sans Pro"/>
                <a:sym typeface="Source Sans Pro"/>
              </a:defRPr>
            </a:lvl1pPr>
            <a:lvl2pPr marL="457200" marR="0" lvl="1" indent="0" algn="l" rtl="0">
              <a:spcBef>
                <a:spcPts val="320"/>
              </a:spcBef>
              <a:buClr>
                <a:srgbClr val="878787"/>
              </a:buClr>
              <a:buFont typeface="Arial"/>
              <a:buNone/>
              <a:defRPr sz="16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280"/>
              </a:spcBef>
              <a:buClr>
                <a:srgbClr val="878787"/>
              </a:buClr>
              <a:buFont typeface="Arial"/>
              <a:buNone/>
              <a:defRPr sz="14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240"/>
              </a:spcBef>
              <a:buClr>
                <a:srgbClr val="878787"/>
              </a:buClr>
              <a:buFont typeface="Arial"/>
              <a:buNone/>
              <a:defRPr sz="12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240"/>
              </a:spcBef>
              <a:buClr>
                <a:srgbClr val="878787"/>
              </a:buClr>
              <a:buFont typeface="Arial"/>
              <a:buNone/>
              <a:defRPr sz="1200" b="0" i="0" u="none" strike="noStrike" cap="none">
                <a:solidFill>
                  <a:srgbClr val="878787"/>
                </a:solidFill>
                <a:latin typeface="Source Sans Pro"/>
                <a:ea typeface="Source Sans Pro"/>
                <a:cs typeface="Source Sans Pro"/>
                <a:sym typeface="Source Sans Pro"/>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9pPr>
          </a:lstStyle>
          <a:p>
            <a:endParaRPr/>
          </a:p>
        </p:txBody>
      </p:sp>
      <p:sp>
        <p:nvSpPr>
          <p:cNvPr id="71" name="Shape 71"/>
          <p:cNvSpPr txBox="1">
            <a:spLocks noGrp="1"/>
          </p:cNvSpPr>
          <p:nvPr>
            <p:ph type="body" idx="2"/>
          </p:nvPr>
        </p:nvSpPr>
        <p:spPr>
          <a:xfrm>
            <a:off x="4662394" y="3832344"/>
            <a:ext cx="4070350" cy="665161"/>
          </a:xfrm>
          <a:prstGeom prst="rect">
            <a:avLst/>
          </a:prstGeom>
          <a:noFill/>
          <a:ln>
            <a:noFill/>
          </a:ln>
        </p:spPr>
        <p:txBody>
          <a:bodyPr lIns="91425" tIns="91425" rIns="91425" bIns="91425" anchor="t" anchorCtr="0"/>
          <a:lstStyle>
            <a:lvl1pPr marL="0" marR="0" lvl="0" indent="0" algn="l" rtl="0">
              <a:spcBef>
                <a:spcPts val="220"/>
              </a:spcBef>
              <a:buClr>
                <a:srgbClr val="BFBFBF"/>
              </a:buClr>
              <a:buFont typeface="Arial"/>
              <a:buNone/>
              <a:defRPr sz="1100" b="0" i="1" u="none" strike="noStrike" cap="none">
                <a:solidFill>
                  <a:srgbClr val="BFBFBF"/>
                </a:solidFill>
                <a:latin typeface="Source Sans Pro"/>
                <a:ea typeface="Source Sans Pro"/>
                <a:cs typeface="Source Sans Pro"/>
                <a:sym typeface="Source Sans Pro"/>
              </a:defRPr>
            </a:lvl1pPr>
            <a:lvl2pPr marL="457200" marR="0" lvl="1" indent="0" algn="l" rtl="0">
              <a:spcBef>
                <a:spcPts val="240"/>
              </a:spcBef>
              <a:buClr>
                <a:srgbClr val="878787"/>
              </a:buClr>
              <a:buFont typeface="Arial"/>
              <a:buNone/>
              <a:defRPr sz="12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220"/>
              </a:spcBef>
              <a:buClr>
                <a:srgbClr val="878787"/>
              </a:buClr>
              <a:buFont typeface="Arial"/>
              <a:buNone/>
              <a:defRPr sz="11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210"/>
              </a:spcBef>
              <a:buClr>
                <a:srgbClr val="878787"/>
              </a:buClr>
              <a:buFont typeface="Arial"/>
              <a:buNone/>
              <a:defRPr sz="105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210"/>
              </a:spcBef>
              <a:buClr>
                <a:srgbClr val="878787"/>
              </a:buClr>
              <a:buFont typeface="Arial"/>
              <a:buNone/>
              <a:defRPr sz="105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
        <p:nvSpPr>
          <p:cNvPr id="72" name="Shape 72"/>
          <p:cNvSpPr>
            <a:spLocks noGrp="1"/>
          </p:cNvSpPr>
          <p:nvPr>
            <p:ph type="pic" idx="3"/>
          </p:nvPr>
        </p:nvSpPr>
        <p:spPr>
          <a:xfrm>
            <a:off x="4662487" y="1200150"/>
            <a:ext cx="4070350" cy="2430555"/>
          </a:xfrm>
          <a:prstGeom prst="rect">
            <a:avLst/>
          </a:prstGeom>
          <a:noFill/>
          <a:ln>
            <a:noFill/>
          </a:ln>
        </p:spPr>
        <p:txBody>
          <a:bodyPr lIns="91425" tIns="91425" rIns="91425" bIns="91425" anchor="t" anchorCtr="0"/>
          <a:lstStyle>
            <a:lvl1pPr marL="342900" marR="0" lvl="0" indent="-165100" algn="l" rtl="0">
              <a:spcBef>
                <a:spcPts val="560"/>
              </a:spcBef>
              <a:buClr>
                <a:srgbClr val="878787"/>
              </a:buClr>
              <a:buSzPct val="100000"/>
              <a:buFont typeface="Arial"/>
              <a:buChar char="•"/>
              <a:defRPr sz="2800" b="0" i="0" u="none" strike="noStrike" cap="none">
                <a:solidFill>
                  <a:srgbClr val="878787"/>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1143000" marR="0" lvl="2"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3pPr>
            <a:lvl4pPr marL="1600200" marR="0" lvl="3"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4pPr>
            <a:lvl5pPr marL="2057400" marR="0" lvl="4"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cxnSp>
        <p:nvCxnSpPr>
          <p:cNvPr id="73" name="Shape 73"/>
          <p:cNvCxnSpPr/>
          <p:nvPr/>
        </p:nvCxnSpPr>
        <p:spPr>
          <a:xfrm>
            <a:off x="0" y="952605"/>
            <a:ext cx="9144000" cy="0"/>
          </a:xfrm>
          <a:prstGeom prst="straightConnector1">
            <a:avLst/>
          </a:prstGeom>
          <a:noFill/>
          <a:ln w="9525" cap="flat" cmpd="sng">
            <a:solidFill>
              <a:srgbClr val="E8E8E8"/>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199" y="342231"/>
            <a:ext cx="6662271" cy="363558"/>
          </a:xfrm>
          <a:prstGeom prst="rect">
            <a:avLst/>
          </a:prstGeom>
          <a:noFill/>
          <a:ln>
            <a:noFill/>
          </a:ln>
        </p:spPr>
        <p:txBody>
          <a:bodyPr lIns="91425" tIns="91425" rIns="91425" bIns="91425" anchor="ctr" anchorCtr="0"/>
          <a:lstStyle>
            <a:lvl1pPr marL="0" marR="0" lvl="0" indent="0" algn="l" rtl="0">
              <a:spcBef>
                <a:spcPts val="0"/>
              </a:spcBef>
              <a:buClr>
                <a:schemeClr val="accent1"/>
              </a:buClr>
              <a:buFont typeface="Source Sans Pro"/>
              <a:buNone/>
              <a:defRPr sz="2800" b="1" i="0" u="none" strike="noStrike" cap="none">
                <a:solidFill>
                  <a:schemeClr val="accen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body" idx="1"/>
          </p:nvPr>
        </p:nvSpPr>
        <p:spPr>
          <a:xfrm>
            <a:off x="457200" y="1151334"/>
            <a:ext cx="4040187" cy="753599"/>
          </a:xfrm>
          <a:prstGeom prst="rect">
            <a:avLst/>
          </a:prstGeom>
          <a:noFill/>
          <a:ln>
            <a:noFill/>
          </a:ln>
        </p:spPr>
        <p:txBody>
          <a:bodyPr lIns="91425" tIns="91425" rIns="91425" bIns="91425" anchor="b" anchorCtr="0"/>
          <a:lstStyle>
            <a:lvl1pPr marL="0" marR="0" lvl="0" indent="0" algn="l" rtl="0">
              <a:spcBef>
                <a:spcPts val="480"/>
              </a:spcBef>
              <a:buClr>
                <a:srgbClr val="878787"/>
              </a:buClr>
              <a:buFont typeface="Arial"/>
              <a:buNone/>
              <a:defRPr sz="2400" b="1" i="0" u="none" strike="noStrike" cap="none">
                <a:solidFill>
                  <a:srgbClr val="878787"/>
                </a:solidFill>
                <a:latin typeface="Source Sans Pro"/>
                <a:ea typeface="Source Sans Pro"/>
                <a:cs typeface="Source Sans Pro"/>
                <a:sym typeface="Source Sans Pro"/>
              </a:defRPr>
            </a:lvl1pPr>
            <a:lvl2pPr marL="457200" marR="0" lvl="1" indent="0" algn="l" rtl="0">
              <a:spcBef>
                <a:spcPts val="400"/>
              </a:spcBef>
              <a:buClr>
                <a:srgbClr val="878787"/>
              </a:buClr>
              <a:buFont typeface="Arial"/>
              <a:buNone/>
              <a:defRPr sz="2000" b="1" i="0" u="none" strike="noStrike" cap="none">
                <a:solidFill>
                  <a:srgbClr val="878787"/>
                </a:solidFill>
                <a:latin typeface="Source Sans Pro"/>
                <a:ea typeface="Source Sans Pro"/>
                <a:cs typeface="Source Sans Pro"/>
                <a:sym typeface="Source Sans Pro"/>
              </a:defRPr>
            </a:lvl2pPr>
            <a:lvl3pPr marL="914400" marR="0" lvl="2" indent="0" algn="l" rtl="0">
              <a:spcBef>
                <a:spcPts val="360"/>
              </a:spcBef>
              <a:buClr>
                <a:srgbClr val="878787"/>
              </a:buClr>
              <a:buFont typeface="Arial"/>
              <a:buNone/>
              <a:defRPr sz="1800" b="1" i="0" u="none" strike="noStrike" cap="none">
                <a:solidFill>
                  <a:srgbClr val="878787"/>
                </a:solidFill>
                <a:latin typeface="Source Sans Pro"/>
                <a:ea typeface="Source Sans Pro"/>
                <a:cs typeface="Source Sans Pro"/>
                <a:sym typeface="Source Sans Pro"/>
              </a:defRPr>
            </a:lvl3pPr>
            <a:lvl4pPr marL="1371600" marR="0" lvl="3"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4pPr>
            <a:lvl5pPr marL="1828800" marR="0" lvl="4"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5pPr>
            <a:lvl6pPr marL="2286000" marR="0" lvl="5"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6pPr>
            <a:lvl7pPr marL="2743200" marR="0" lvl="6"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7pPr>
            <a:lvl8pPr marL="3200400" marR="0" lvl="7"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8pPr>
            <a:lvl9pPr marL="3657600" marR="0" lvl="8"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9pPr>
          </a:lstStyle>
          <a:p>
            <a:endParaRPr/>
          </a:p>
        </p:txBody>
      </p:sp>
      <p:sp>
        <p:nvSpPr>
          <p:cNvPr id="77" name="Shape 77"/>
          <p:cNvSpPr txBox="1">
            <a:spLocks noGrp="1"/>
          </p:cNvSpPr>
          <p:nvPr>
            <p:ph type="body" idx="2"/>
          </p:nvPr>
        </p:nvSpPr>
        <p:spPr>
          <a:xfrm>
            <a:off x="457200" y="2016580"/>
            <a:ext cx="4040187" cy="2578042"/>
          </a:xfrm>
          <a:prstGeom prst="rect">
            <a:avLst/>
          </a:prstGeom>
          <a:noFill/>
          <a:ln>
            <a:noFill/>
          </a:ln>
        </p:spPr>
        <p:txBody>
          <a:bodyPr lIns="91425" tIns="91425" rIns="91425" bIns="91425" anchor="t" anchorCtr="0"/>
          <a:lstStyle>
            <a:lvl1pPr marL="342900" marR="0" lvl="0" indent="-2159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1pPr>
            <a:lvl2pPr marL="742950" marR="0" lvl="1" indent="-15875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2pPr>
            <a:lvl3pPr marL="1143000" marR="0" lvl="2"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3pPr>
            <a:lvl4pPr marL="1600200" marR="0" lvl="3"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4pPr>
            <a:lvl5pPr marL="2057400" marR="0" lvl="4"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9pPr>
          </a:lstStyle>
          <a:p>
            <a:endParaRPr/>
          </a:p>
        </p:txBody>
      </p:sp>
      <p:sp>
        <p:nvSpPr>
          <p:cNvPr id="78" name="Shape 78"/>
          <p:cNvSpPr txBox="1">
            <a:spLocks noGrp="1"/>
          </p:cNvSpPr>
          <p:nvPr>
            <p:ph type="body" idx="3"/>
          </p:nvPr>
        </p:nvSpPr>
        <p:spPr>
          <a:xfrm>
            <a:off x="4645026" y="1151334"/>
            <a:ext cx="4041774" cy="753599"/>
          </a:xfrm>
          <a:prstGeom prst="rect">
            <a:avLst/>
          </a:prstGeom>
          <a:noFill/>
          <a:ln>
            <a:noFill/>
          </a:ln>
        </p:spPr>
        <p:txBody>
          <a:bodyPr lIns="91425" tIns="91425" rIns="91425" bIns="91425" anchor="b" anchorCtr="0"/>
          <a:lstStyle>
            <a:lvl1pPr marL="0" marR="0" lvl="0" indent="0" algn="l" rtl="0">
              <a:spcBef>
                <a:spcPts val="480"/>
              </a:spcBef>
              <a:buClr>
                <a:srgbClr val="878787"/>
              </a:buClr>
              <a:buFont typeface="Arial"/>
              <a:buNone/>
              <a:defRPr sz="2400" b="1" i="0" u="none" strike="noStrike" cap="none">
                <a:solidFill>
                  <a:srgbClr val="878787"/>
                </a:solidFill>
                <a:latin typeface="Source Sans Pro"/>
                <a:ea typeface="Source Sans Pro"/>
                <a:cs typeface="Source Sans Pro"/>
                <a:sym typeface="Source Sans Pro"/>
              </a:defRPr>
            </a:lvl1pPr>
            <a:lvl2pPr marL="457200" marR="0" lvl="1" indent="0" algn="l" rtl="0">
              <a:spcBef>
                <a:spcPts val="400"/>
              </a:spcBef>
              <a:buClr>
                <a:srgbClr val="878787"/>
              </a:buClr>
              <a:buFont typeface="Arial"/>
              <a:buNone/>
              <a:defRPr sz="2000" b="1" i="0" u="none" strike="noStrike" cap="none">
                <a:solidFill>
                  <a:srgbClr val="878787"/>
                </a:solidFill>
                <a:latin typeface="Source Sans Pro"/>
                <a:ea typeface="Source Sans Pro"/>
                <a:cs typeface="Source Sans Pro"/>
                <a:sym typeface="Source Sans Pro"/>
              </a:defRPr>
            </a:lvl2pPr>
            <a:lvl3pPr marL="914400" marR="0" lvl="2" indent="0" algn="l" rtl="0">
              <a:spcBef>
                <a:spcPts val="360"/>
              </a:spcBef>
              <a:buClr>
                <a:srgbClr val="878787"/>
              </a:buClr>
              <a:buFont typeface="Arial"/>
              <a:buNone/>
              <a:defRPr sz="1800" b="1" i="0" u="none" strike="noStrike" cap="none">
                <a:solidFill>
                  <a:srgbClr val="878787"/>
                </a:solidFill>
                <a:latin typeface="Source Sans Pro"/>
                <a:ea typeface="Source Sans Pro"/>
                <a:cs typeface="Source Sans Pro"/>
                <a:sym typeface="Source Sans Pro"/>
              </a:defRPr>
            </a:lvl3pPr>
            <a:lvl4pPr marL="1371600" marR="0" lvl="3"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4pPr>
            <a:lvl5pPr marL="1828800" marR="0" lvl="4"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5pPr>
            <a:lvl6pPr marL="2286000" marR="0" lvl="5"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6pPr>
            <a:lvl7pPr marL="2743200" marR="0" lvl="6"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7pPr>
            <a:lvl8pPr marL="3200400" marR="0" lvl="7"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8pPr>
            <a:lvl9pPr marL="3657600" marR="0" lvl="8"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9pPr>
          </a:lstStyle>
          <a:p>
            <a:endParaRPr/>
          </a:p>
        </p:txBody>
      </p:sp>
      <p:sp>
        <p:nvSpPr>
          <p:cNvPr id="79" name="Shape 79"/>
          <p:cNvSpPr txBox="1">
            <a:spLocks noGrp="1"/>
          </p:cNvSpPr>
          <p:nvPr>
            <p:ph type="body" idx="4"/>
          </p:nvPr>
        </p:nvSpPr>
        <p:spPr>
          <a:xfrm>
            <a:off x="4645026" y="2016580"/>
            <a:ext cx="4041774" cy="2578042"/>
          </a:xfrm>
          <a:prstGeom prst="rect">
            <a:avLst/>
          </a:prstGeom>
          <a:noFill/>
          <a:ln>
            <a:noFill/>
          </a:ln>
        </p:spPr>
        <p:txBody>
          <a:bodyPr lIns="91425" tIns="91425" rIns="91425" bIns="91425" anchor="t" anchorCtr="0"/>
          <a:lstStyle>
            <a:lvl1pPr marL="342900" marR="0" lvl="0" indent="-2159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1pPr>
            <a:lvl2pPr marL="742950" marR="0" lvl="1" indent="-15875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2pPr>
            <a:lvl3pPr marL="1143000" marR="0" lvl="2"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3pPr>
            <a:lvl4pPr marL="1600200" marR="0" lvl="3"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4pPr>
            <a:lvl5pPr marL="2057400" marR="0" lvl="4"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9pPr>
          </a:lstStyle>
          <a:p>
            <a:endParaRPr/>
          </a:p>
        </p:txBody>
      </p:sp>
      <p:cxnSp>
        <p:nvCxnSpPr>
          <p:cNvPr id="80" name="Shape 80"/>
          <p:cNvCxnSpPr/>
          <p:nvPr/>
        </p:nvCxnSpPr>
        <p:spPr>
          <a:xfrm>
            <a:off x="0" y="952605"/>
            <a:ext cx="9144000" cy="0"/>
          </a:xfrm>
          <a:prstGeom prst="straightConnector1">
            <a:avLst/>
          </a:prstGeom>
          <a:noFill/>
          <a:ln w="9525" cap="flat" cmpd="sng">
            <a:solidFill>
              <a:srgbClr val="E8E8E8"/>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Only">
    <p:spTree>
      <p:nvGrpSpPr>
        <p:cNvPr id="1" name="Shape 81"/>
        <p:cNvGrpSpPr/>
        <p:nvPr/>
      </p:nvGrpSpPr>
      <p:grpSpPr>
        <a:xfrm>
          <a:off x="0" y="0"/>
          <a:ext cx="0" cy="0"/>
          <a:chOff x="0" y="0"/>
          <a:chExt cx="0" cy="0"/>
        </a:xfrm>
      </p:grpSpPr>
      <p:sp>
        <p:nvSpPr>
          <p:cNvPr id="82" name="Shape 82"/>
          <p:cNvSpPr/>
          <p:nvPr/>
        </p:nvSpPr>
        <p:spPr>
          <a:xfrm>
            <a:off x="0" y="0"/>
            <a:ext cx="9144000" cy="5143499"/>
          </a:xfrm>
          <a:prstGeom prst="rect">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sp>
        <p:nvSpPr>
          <p:cNvPr id="83" name="Shape 83"/>
          <p:cNvSpPr txBox="1">
            <a:spLocks noGrp="1"/>
          </p:cNvSpPr>
          <p:nvPr>
            <p:ph type="title"/>
          </p:nvPr>
        </p:nvSpPr>
        <p:spPr>
          <a:xfrm>
            <a:off x="0" y="373780"/>
            <a:ext cx="9144000" cy="300461"/>
          </a:xfrm>
          <a:prstGeom prst="rect">
            <a:avLst/>
          </a:prstGeom>
          <a:noFill/>
          <a:ln>
            <a:noFill/>
          </a:ln>
        </p:spPr>
        <p:txBody>
          <a:bodyPr lIns="91425" tIns="91425" rIns="91425" bIns="91425" anchor="ctr" anchorCtr="0"/>
          <a:lstStyle>
            <a:lvl1pPr marL="0" marR="0" lvl="0" indent="0" algn="ctr" rtl="0">
              <a:spcBef>
                <a:spcPts val="0"/>
              </a:spcBef>
              <a:buClr>
                <a:schemeClr val="accent1"/>
              </a:buClr>
              <a:buFont typeface="Source Sans Pro"/>
              <a:buNone/>
              <a:defRPr sz="1800" b="1" i="0" u="none" strike="noStrike" cap="none">
                <a:solidFill>
                  <a:schemeClr val="accen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4" name="Shape 84"/>
          <p:cNvSpPr txBox="1">
            <a:spLocks noGrp="1"/>
          </p:cNvSpPr>
          <p:nvPr>
            <p:ph type="body" idx="1"/>
          </p:nvPr>
        </p:nvSpPr>
        <p:spPr>
          <a:xfrm>
            <a:off x="1042146" y="1770528"/>
            <a:ext cx="7059705" cy="1377484"/>
          </a:xfrm>
          <a:prstGeom prst="rect">
            <a:avLst/>
          </a:prstGeom>
          <a:noFill/>
          <a:ln>
            <a:noFill/>
          </a:ln>
        </p:spPr>
        <p:txBody>
          <a:bodyPr lIns="91425" tIns="91425" rIns="91425" bIns="91425" anchor="t" anchorCtr="0"/>
          <a:lstStyle>
            <a:lvl1pPr marL="0" marR="0" lvl="0" indent="0" algn="ctr" rtl="0">
              <a:spcBef>
                <a:spcPts val="560"/>
              </a:spcBef>
              <a:buClr>
                <a:srgbClr val="FFFFFF"/>
              </a:buClr>
              <a:buFont typeface="Arial"/>
              <a:buNone/>
              <a:defRPr sz="2800" b="0" i="0" u="none" strike="noStrike" cap="none">
                <a:solidFill>
                  <a:srgbClr val="FFFFFF"/>
                </a:solidFill>
                <a:latin typeface="Source Sans Pro"/>
                <a:ea typeface="Source Sans Pro"/>
                <a:cs typeface="Source Sans Pro"/>
                <a:sym typeface="Source Sans Pro"/>
              </a:defRPr>
            </a:lvl1pPr>
            <a:lvl2pPr marL="457200" marR="0" lvl="1" indent="0" algn="ctr" rtl="0">
              <a:spcBef>
                <a:spcPts val="480"/>
              </a:spcBef>
              <a:buClr>
                <a:srgbClr val="878787"/>
              </a:buClr>
              <a:buFont typeface="Arial"/>
              <a:buNone/>
              <a:defRPr sz="2400" b="0" i="0" u="none" strike="noStrike" cap="none">
                <a:solidFill>
                  <a:srgbClr val="878787"/>
                </a:solidFill>
                <a:latin typeface="Source Sans Pro"/>
                <a:ea typeface="Source Sans Pro"/>
                <a:cs typeface="Source Sans Pro"/>
                <a:sym typeface="Source Sans Pro"/>
              </a:defRPr>
            </a:lvl2pPr>
            <a:lvl3pPr marL="914400" marR="0" lvl="2" indent="0" algn="ctr"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3pPr>
            <a:lvl4pPr marL="1371600" marR="0" lvl="3" indent="0" algn="ctr" rtl="0">
              <a:spcBef>
                <a:spcPts val="360"/>
              </a:spcBef>
              <a:buClr>
                <a:srgbClr val="878787"/>
              </a:buClr>
              <a:buFont typeface="Arial"/>
              <a:buNone/>
              <a:defRPr sz="1800" b="0" i="0" u="none" strike="noStrike" cap="none">
                <a:solidFill>
                  <a:srgbClr val="878787"/>
                </a:solidFill>
                <a:latin typeface="Source Sans Pro"/>
                <a:ea typeface="Source Sans Pro"/>
                <a:cs typeface="Source Sans Pro"/>
                <a:sym typeface="Source Sans Pro"/>
              </a:defRPr>
            </a:lvl4pPr>
            <a:lvl5pPr marL="1828800" marR="0" lvl="4" indent="0" algn="ctr" rtl="0">
              <a:spcBef>
                <a:spcPts val="360"/>
              </a:spcBef>
              <a:buClr>
                <a:srgbClr val="878787"/>
              </a:buClr>
              <a:buFont typeface="Arial"/>
              <a:buNone/>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pic>
        <p:nvPicPr>
          <p:cNvPr id="85" name="Shape 85" descr="Pattern1.png"/>
          <p:cNvPicPr preferRelativeResize="0"/>
          <p:nvPr/>
        </p:nvPicPr>
        <p:blipFill rotWithShape="1">
          <a:blip r:embed="rId2">
            <a:alphaModFix/>
          </a:blip>
          <a:srcRect/>
          <a:stretch/>
        </p:blipFill>
        <p:spPr>
          <a:xfrm>
            <a:off x="0" y="0"/>
            <a:ext cx="9144000" cy="514349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86"/>
        <p:cNvGrpSpPr/>
        <p:nvPr/>
      </p:nvGrpSpPr>
      <p:grpSpPr>
        <a:xfrm>
          <a:off x="0" y="0"/>
          <a:ext cx="0" cy="0"/>
          <a:chOff x="0" y="0"/>
          <a:chExt cx="0" cy="0"/>
        </a:xfrm>
      </p:grpSpPr>
      <p:sp>
        <p:nvSpPr>
          <p:cNvPr id="87" name="Shape 87"/>
          <p:cNvSpPr/>
          <p:nvPr/>
        </p:nvSpPr>
        <p:spPr>
          <a:xfrm>
            <a:off x="-67234" y="-126998"/>
            <a:ext cx="9226176" cy="5285440"/>
          </a:xfrm>
          <a:prstGeom prst="rect">
            <a:avLst/>
          </a:prstGeom>
          <a:solidFill>
            <a:srgbClr val="97ACB5"/>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accent3"/>
              </a:solidFill>
              <a:latin typeface="Source Sans Pro"/>
              <a:ea typeface="Source Sans Pro"/>
              <a:cs typeface="Source Sans Pro"/>
              <a:sym typeface="Source Sans Pro"/>
            </a:endParaRPr>
          </a:p>
        </p:txBody>
      </p:sp>
      <p:sp>
        <p:nvSpPr>
          <p:cNvPr id="88" name="Shape 88"/>
          <p:cNvSpPr txBox="1">
            <a:spLocks noGrp="1"/>
          </p:cNvSpPr>
          <p:nvPr>
            <p:ph type="title"/>
          </p:nvPr>
        </p:nvSpPr>
        <p:spPr>
          <a:xfrm>
            <a:off x="239056" y="465166"/>
            <a:ext cx="8516470" cy="376791"/>
          </a:xfrm>
          <a:prstGeom prst="rect">
            <a:avLst/>
          </a:prstGeom>
          <a:noFill/>
          <a:ln>
            <a:noFill/>
          </a:ln>
        </p:spPr>
        <p:txBody>
          <a:bodyPr lIns="91425" tIns="91425" rIns="91425" bIns="91425" anchor="b" anchorCtr="0"/>
          <a:lstStyle>
            <a:lvl1pPr marL="0" marR="0" lvl="0" indent="0" algn="l" rtl="0">
              <a:spcBef>
                <a:spcPts val="0"/>
              </a:spcBef>
              <a:buClr>
                <a:srgbClr val="FFFFFF"/>
              </a:buClr>
              <a:buFont typeface="Source Sans Pro"/>
              <a:buNone/>
              <a:defRPr sz="2800" b="0" i="0" u="none" strike="noStrike" cap="none">
                <a:solidFill>
                  <a:srgbClr val="FFFFFF"/>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9" name="Shape 89"/>
          <p:cNvSpPr>
            <a:spLocks noGrp="1"/>
          </p:cNvSpPr>
          <p:nvPr>
            <p:ph type="pic" idx="2"/>
          </p:nvPr>
        </p:nvSpPr>
        <p:spPr>
          <a:xfrm>
            <a:off x="-82176" y="1105646"/>
            <a:ext cx="9226176" cy="4037852"/>
          </a:xfrm>
          <a:prstGeom prst="rect">
            <a:avLst/>
          </a:prstGeom>
          <a:noFill/>
          <a:ln>
            <a:noFill/>
          </a:ln>
        </p:spPr>
        <p:txBody>
          <a:bodyPr lIns="91425" tIns="91425" rIns="91425" bIns="91425" anchor="t" anchorCtr="0"/>
          <a:lstStyle>
            <a:lvl1pPr marL="0" marR="0" lvl="0" indent="0" algn="l" rtl="0">
              <a:spcBef>
                <a:spcPts val="640"/>
              </a:spcBef>
              <a:buClr>
                <a:srgbClr val="878787"/>
              </a:buClr>
              <a:buFont typeface="Arial"/>
              <a:buNone/>
              <a:defRPr sz="3200" b="0" i="0" u="none" strike="noStrike" cap="none">
                <a:solidFill>
                  <a:srgbClr val="878787"/>
                </a:solidFill>
                <a:latin typeface="Source Sans Pro"/>
                <a:ea typeface="Source Sans Pro"/>
                <a:cs typeface="Source Sans Pro"/>
                <a:sym typeface="Source Sans Pro"/>
              </a:defRPr>
            </a:lvl1pPr>
            <a:lvl2pPr marL="457200" marR="0" lvl="1" indent="0" algn="l" rtl="0">
              <a:spcBef>
                <a:spcPts val="560"/>
              </a:spcBef>
              <a:buClr>
                <a:srgbClr val="878787"/>
              </a:buClr>
              <a:buFont typeface="Arial"/>
              <a:buNone/>
              <a:defRPr sz="28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480"/>
              </a:spcBef>
              <a:buClr>
                <a:srgbClr val="878787"/>
              </a:buClr>
              <a:buFont typeface="Arial"/>
              <a:buNone/>
              <a:defRPr sz="24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5pPr>
            <a:lvl6pPr marL="2286000" marR="0" lvl="5" indent="0" algn="l" rtl="0">
              <a:spcBef>
                <a:spcPts val="400"/>
              </a:spcBef>
              <a:buClr>
                <a:schemeClr val="dk1"/>
              </a:buClr>
              <a:buFont typeface="Arial"/>
              <a:buNone/>
              <a:defRPr sz="2000" b="0" i="0" u="none" strike="noStrike" cap="none">
                <a:solidFill>
                  <a:schemeClr val="dk1"/>
                </a:solidFill>
                <a:latin typeface="Source Sans Pro"/>
                <a:ea typeface="Source Sans Pro"/>
                <a:cs typeface="Source Sans Pro"/>
                <a:sym typeface="Source Sans Pro"/>
              </a:defRPr>
            </a:lvl6pPr>
            <a:lvl7pPr marL="2743200" marR="0" lvl="6" indent="0" algn="l" rtl="0">
              <a:spcBef>
                <a:spcPts val="400"/>
              </a:spcBef>
              <a:buClr>
                <a:schemeClr val="dk1"/>
              </a:buClr>
              <a:buFont typeface="Arial"/>
              <a:buNone/>
              <a:defRPr sz="2000" b="0" i="0" u="none" strike="noStrike" cap="none">
                <a:solidFill>
                  <a:schemeClr val="dk1"/>
                </a:solidFill>
                <a:latin typeface="Source Sans Pro"/>
                <a:ea typeface="Source Sans Pro"/>
                <a:cs typeface="Source Sans Pro"/>
                <a:sym typeface="Source Sans Pro"/>
              </a:defRPr>
            </a:lvl7pPr>
            <a:lvl8pPr marL="3200400" marR="0" lvl="7" indent="0" algn="l" rtl="0">
              <a:spcBef>
                <a:spcPts val="400"/>
              </a:spcBef>
              <a:buClr>
                <a:schemeClr val="dk1"/>
              </a:buClr>
              <a:buFont typeface="Arial"/>
              <a:buNone/>
              <a:defRPr sz="2000" b="0" i="0" u="none" strike="noStrike" cap="none">
                <a:solidFill>
                  <a:schemeClr val="dk1"/>
                </a:solidFill>
                <a:latin typeface="Source Sans Pro"/>
                <a:ea typeface="Source Sans Pro"/>
                <a:cs typeface="Source Sans Pro"/>
                <a:sym typeface="Source Sans Pro"/>
              </a:defRPr>
            </a:lvl8pPr>
            <a:lvl9pPr marL="3657600" marR="0" lvl="8" indent="0" algn="l" rtl="0">
              <a:spcBef>
                <a:spcPts val="400"/>
              </a:spcBef>
              <a:buClr>
                <a:schemeClr val="dk1"/>
              </a:buClr>
              <a:buFont typeface="Arial"/>
              <a:buNone/>
              <a:defRPr sz="2000" b="0" i="0" u="none" strike="noStrike" cap="none">
                <a:solidFill>
                  <a:schemeClr val="dk1"/>
                </a:solidFill>
                <a:latin typeface="Source Sans Pro"/>
                <a:ea typeface="Source Sans Pro"/>
                <a:cs typeface="Source Sans Pro"/>
                <a:sym typeface="Source Sans Pro"/>
              </a:defRPr>
            </a:lvl9pPr>
          </a:lstStyle>
          <a:p>
            <a:endParaRPr/>
          </a:p>
        </p:txBody>
      </p:sp>
      <p:sp>
        <p:nvSpPr>
          <p:cNvPr id="90" name="Shape 90"/>
          <p:cNvSpPr txBox="1">
            <a:spLocks noGrp="1"/>
          </p:cNvSpPr>
          <p:nvPr>
            <p:ph type="body" idx="1"/>
          </p:nvPr>
        </p:nvSpPr>
        <p:spPr>
          <a:xfrm>
            <a:off x="239056" y="157381"/>
            <a:ext cx="8516470" cy="229215"/>
          </a:xfrm>
          <a:prstGeom prst="rect">
            <a:avLst/>
          </a:prstGeom>
          <a:noFill/>
          <a:ln>
            <a:noFill/>
          </a:ln>
        </p:spPr>
        <p:txBody>
          <a:bodyPr lIns="91425" tIns="91425" rIns="91425" bIns="91425" anchor="t" anchorCtr="0"/>
          <a:lstStyle>
            <a:lvl1pPr marL="0" marR="0" lvl="0" indent="0" algn="l" rtl="0">
              <a:spcBef>
                <a:spcPts val="240"/>
              </a:spcBef>
              <a:buClr>
                <a:schemeClr val="dk2"/>
              </a:buClr>
              <a:buFont typeface="Arial"/>
              <a:buNone/>
              <a:defRPr sz="1200" b="1" i="0" u="none" strike="noStrike" cap="none">
                <a:solidFill>
                  <a:schemeClr val="dk2"/>
                </a:solidFill>
                <a:latin typeface="Source Sans Pro"/>
                <a:ea typeface="Source Sans Pro"/>
                <a:cs typeface="Source Sans Pro"/>
                <a:sym typeface="Source Sans Pro"/>
              </a:defRPr>
            </a:lvl1pPr>
            <a:lvl2pPr marL="457200" marR="0" lvl="1" indent="0" algn="l" rtl="0">
              <a:spcBef>
                <a:spcPts val="240"/>
              </a:spcBef>
              <a:buClr>
                <a:srgbClr val="878787"/>
              </a:buClr>
              <a:buFont typeface="Arial"/>
              <a:buNone/>
              <a:defRPr sz="12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200"/>
              </a:spcBef>
              <a:buClr>
                <a:srgbClr val="878787"/>
              </a:buClr>
              <a:buFont typeface="Arial"/>
              <a:buNone/>
              <a:defRPr sz="10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180"/>
              </a:spcBef>
              <a:buClr>
                <a:srgbClr val="878787"/>
              </a:buClr>
              <a:buFont typeface="Arial"/>
              <a:buNone/>
              <a:defRPr sz="9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180"/>
              </a:spcBef>
              <a:buClr>
                <a:srgbClr val="878787"/>
              </a:buClr>
              <a:buFont typeface="Arial"/>
              <a:buNone/>
              <a:defRPr sz="900" b="0" i="0" u="none" strike="noStrike" cap="none">
                <a:solidFill>
                  <a:srgbClr val="878787"/>
                </a:solidFill>
                <a:latin typeface="Source Sans Pro"/>
                <a:ea typeface="Source Sans Pro"/>
                <a:cs typeface="Source Sans Pro"/>
                <a:sym typeface="Source Sans Pro"/>
              </a:defRPr>
            </a:lvl5pPr>
            <a:lvl6pPr marL="2286000" marR="0" lvl="5" indent="0" algn="l" rtl="0">
              <a:spcBef>
                <a:spcPts val="180"/>
              </a:spcBef>
              <a:buClr>
                <a:schemeClr val="dk1"/>
              </a:buClr>
              <a:buFont typeface="Arial"/>
              <a:buNone/>
              <a:defRPr sz="900" b="0" i="0" u="none" strike="noStrike" cap="none">
                <a:solidFill>
                  <a:schemeClr val="dk1"/>
                </a:solidFill>
                <a:latin typeface="Source Sans Pro"/>
                <a:ea typeface="Source Sans Pro"/>
                <a:cs typeface="Source Sans Pro"/>
                <a:sym typeface="Source Sans Pro"/>
              </a:defRPr>
            </a:lvl6pPr>
            <a:lvl7pPr marL="2743200" marR="0" lvl="6" indent="0" algn="l" rtl="0">
              <a:spcBef>
                <a:spcPts val="180"/>
              </a:spcBef>
              <a:buClr>
                <a:schemeClr val="dk1"/>
              </a:buClr>
              <a:buFont typeface="Arial"/>
              <a:buNone/>
              <a:defRPr sz="900" b="0" i="0" u="none" strike="noStrike" cap="none">
                <a:solidFill>
                  <a:schemeClr val="dk1"/>
                </a:solidFill>
                <a:latin typeface="Source Sans Pro"/>
                <a:ea typeface="Source Sans Pro"/>
                <a:cs typeface="Source Sans Pro"/>
                <a:sym typeface="Source Sans Pro"/>
              </a:defRPr>
            </a:lvl7pPr>
            <a:lvl8pPr marL="3200400" marR="0" lvl="7" indent="0" algn="l" rtl="0">
              <a:spcBef>
                <a:spcPts val="180"/>
              </a:spcBef>
              <a:buClr>
                <a:schemeClr val="dk1"/>
              </a:buClr>
              <a:buFont typeface="Arial"/>
              <a:buNone/>
              <a:defRPr sz="900" b="0" i="0" u="none" strike="noStrike" cap="none">
                <a:solidFill>
                  <a:schemeClr val="dk1"/>
                </a:solidFill>
                <a:latin typeface="Source Sans Pro"/>
                <a:ea typeface="Source Sans Pro"/>
                <a:cs typeface="Source Sans Pro"/>
                <a:sym typeface="Source Sans Pro"/>
              </a:defRPr>
            </a:lvl8pPr>
            <a:lvl9pPr marL="3657600" marR="0" lvl="8" indent="0" algn="l" rtl="0">
              <a:spcBef>
                <a:spcPts val="180"/>
              </a:spcBef>
              <a:buClr>
                <a:schemeClr val="dk1"/>
              </a:buClr>
              <a:buFont typeface="Arial"/>
              <a:buNone/>
              <a:defRPr sz="900" b="0" i="0" u="none" strike="noStrike" cap="none">
                <a:solidFill>
                  <a:schemeClr val="dk1"/>
                </a:solidFill>
                <a:latin typeface="Source Sans Pro"/>
                <a:ea typeface="Source Sans Pro"/>
                <a:cs typeface="Source Sans Pro"/>
                <a:sym typeface="Source Sans Pro"/>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1_Comparison">
    <p:spTree>
      <p:nvGrpSpPr>
        <p:cNvPr id="1" name="Shape 91"/>
        <p:cNvGrpSpPr/>
        <p:nvPr/>
      </p:nvGrpSpPr>
      <p:grpSpPr>
        <a:xfrm>
          <a:off x="0" y="0"/>
          <a:ext cx="0" cy="0"/>
          <a:chOff x="0" y="0"/>
          <a:chExt cx="0" cy="0"/>
        </a:xfrm>
      </p:grpSpPr>
      <p:sp>
        <p:nvSpPr>
          <p:cNvPr id="92" name="Shape 92"/>
          <p:cNvSpPr/>
          <p:nvPr/>
        </p:nvSpPr>
        <p:spPr>
          <a:xfrm>
            <a:off x="366059" y="1822333"/>
            <a:ext cx="2039470" cy="2772078"/>
          </a:xfrm>
          <a:prstGeom prst="rect">
            <a:avLst/>
          </a:prstGeom>
          <a:solidFill>
            <a:srgbClr val="F5F5F5"/>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sp>
        <p:nvSpPr>
          <p:cNvPr id="93" name="Shape 93"/>
          <p:cNvSpPr/>
          <p:nvPr/>
        </p:nvSpPr>
        <p:spPr>
          <a:xfrm>
            <a:off x="2488200" y="1822333"/>
            <a:ext cx="2039470" cy="2772078"/>
          </a:xfrm>
          <a:prstGeom prst="rect">
            <a:avLst/>
          </a:prstGeom>
          <a:solidFill>
            <a:srgbClr val="F5F5F5"/>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sp>
        <p:nvSpPr>
          <p:cNvPr id="94" name="Shape 94"/>
          <p:cNvSpPr/>
          <p:nvPr/>
        </p:nvSpPr>
        <p:spPr>
          <a:xfrm>
            <a:off x="4610342" y="1822333"/>
            <a:ext cx="2039470" cy="2772078"/>
          </a:xfrm>
          <a:prstGeom prst="rect">
            <a:avLst/>
          </a:prstGeom>
          <a:solidFill>
            <a:srgbClr val="F5F5F5"/>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sp>
        <p:nvSpPr>
          <p:cNvPr id="95" name="Shape 95"/>
          <p:cNvSpPr/>
          <p:nvPr/>
        </p:nvSpPr>
        <p:spPr>
          <a:xfrm>
            <a:off x="6732485" y="1822333"/>
            <a:ext cx="2039470" cy="2772078"/>
          </a:xfrm>
          <a:prstGeom prst="rect">
            <a:avLst/>
          </a:prstGeom>
          <a:solidFill>
            <a:srgbClr val="F5F5F5"/>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sp>
        <p:nvSpPr>
          <p:cNvPr id="96" name="Shape 96"/>
          <p:cNvSpPr txBox="1">
            <a:spLocks noGrp="1"/>
          </p:cNvSpPr>
          <p:nvPr>
            <p:ph type="title"/>
          </p:nvPr>
        </p:nvSpPr>
        <p:spPr>
          <a:xfrm>
            <a:off x="457199" y="342231"/>
            <a:ext cx="6662271" cy="363558"/>
          </a:xfrm>
          <a:prstGeom prst="rect">
            <a:avLst/>
          </a:prstGeom>
          <a:noFill/>
          <a:ln>
            <a:noFill/>
          </a:ln>
        </p:spPr>
        <p:txBody>
          <a:bodyPr lIns="91425" tIns="91425" rIns="91425" bIns="91425" anchor="ctr" anchorCtr="0"/>
          <a:lstStyle>
            <a:lvl1pPr marL="0" marR="0" lvl="0" indent="0" algn="l" rtl="0">
              <a:spcBef>
                <a:spcPts val="0"/>
              </a:spcBef>
              <a:buClr>
                <a:schemeClr val="accent1"/>
              </a:buClr>
              <a:buFont typeface="Source Sans Pro"/>
              <a:buNone/>
              <a:defRPr sz="2800" b="1" i="0" u="none" strike="noStrike" cap="none">
                <a:solidFill>
                  <a:schemeClr val="accen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7" name="Shape 97"/>
          <p:cNvSpPr txBox="1">
            <a:spLocks noGrp="1"/>
          </p:cNvSpPr>
          <p:nvPr>
            <p:ph type="body" idx="1"/>
          </p:nvPr>
        </p:nvSpPr>
        <p:spPr>
          <a:xfrm>
            <a:off x="457200" y="1233420"/>
            <a:ext cx="1948328" cy="514718"/>
          </a:xfrm>
          <a:prstGeom prst="rect">
            <a:avLst/>
          </a:prstGeom>
          <a:noFill/>
          <a:ln>
            <a:noFill/>
          </a:ln>
        </p:spPr>
        <p:txBody>
          <a:bodyPr lIns="91425" tIns="91425" rIns="91425" bIns="91425" anchor="b" anchorCtr="0"/>
          <a:lstStyle>
            <a:lvl1pPr marL="0" marR="0" lvl="0" indent="0" algn="ctr" rtl="0">
              <a:spcBef>
                <a:spcPts val="480"/>
              </a:spcBef>
              <a:buClr>
                <a:srgbClr val="006FD6"/>
              </a:buClr>
              <a:buFont typeface="Arial"/>
              <a:buNone/>
              <a:defRPr sz="2400" b="1" i="0" u="none" strike="noStrike" cap="none">
                <a:solidFill>
                  <a:srgbClr val="006FD6"/>
                </a:solidFill>
                <a:latin typeface="Source Sans Pro"/>
                <a:ea typeface="Source Sans Pro"/>
                <a:cs typeface="Source Sans Pro"/>
                <a:sym typeface="Source Sans Pro"/>
              </a:defRPr>
            </a:lvl1pPr>
            <a:lvl2pPr marL="457200" marR="0" lvl="1" indent="0" algn="l" rtl="0">
              <a:spcBef>
                <a:spcPts val="400"/>
              </a:spcBef>
              <a:buClr>
                <a:srgbClr val="878787"/>
              </a:buClr>
              <a:buFont typeface="Arial"/>
              <a:buNone/>
              <a:defRPr sz="2000" b="1" i="0" u="none" strike="noStrike" cap="none">
                <a:solidFill>
                  <a:srgbClr val="878787"/>
                </a:solidFill>
                <a:latin typeface="Source Sans Pro"/>
                <a:ea typeface="Source Sans Pro"/>
                <a:cs typeface="Source Sans Pro"/>
                <a:sym typeface="Source Sans Pro"/>
              </a:defRPr>
            </a:lvl2pPr>
            <a:lvl3pPr marL="914400" marR="0" lvl="2" indent="0" algn="l" rtl="0">
              <a:spcBef>
                <a:spcPts val="360"/>
              </a:spcBef>
              <a:buClr>
                <a:srgbClr val="878787"/>
              </a:buClr>
              <a:buFont typeface="Arial"/>
              <a:buNone/>
              <a:defRPr sz="1800" b="1" i="0" u="none" strike="noStrike" cap="none">
                <a:solidFill>
                  <a:srgbClr val="878787"/>
                </a:solidFill>
                <a:latin typeface="Source Sans Pro"/>
                <a:ea typeface="Source Sans Pro"/>
                <a:cs typeface="Source Sans Pro"/>
                <a:sym typeface="Source Sans Pro"/>
              </a:defRPr>
            </a:lvl3pPr>
            <a:lvl4pPr marL="1371600" marR="0" lvl="3"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4pPr>
            <a:lvl5pPr marL="1828800" marR="0" lvl="4"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5pPr>
            <a:lvl6pPr marL="2286000" marR="0" lvl="5"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6pPr>
            <a:lvl7pPr marL="2743200" marR="0" lvl="6"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7pPr>
            <a:lvl8pPr marL="3200400" marR="0" lvl="7"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8pPr>
            <a:lvl9pPr marL="3657600" marR="0" lvl="8"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9pPr>
          </a:lstStyle>
          <a:p>
            <a:endParaRPr/>
          </a:p>
        </p:txBody>
      </p:sp>
      <p:sp>
        <p:nvSpPr>
          <p:cNvPr id="98" name="Shape 98"/>
          <p:cNvSpPr txBox="1">
            <a:spLocks noGrp="1"/>
          </p:cNvSpPr>
          <p:nvPr>
            <p:ph type="body" idx="2"/>
          </p:nvPr>
        </p:nvSpPr>
        <p:spPr>
          <a:xfrm>
            <a:off x="457200" y="1904515"/>
            <a:ext cx="1948328" cy="2578042"/>
          </a:xfrm>
          <a:prstGeom prst="rect">
            <a:avLst/>
          </a:prstGeom>
          <a:noFill/>
          <a:ln>
            <a:noFill/>
          </a:ln>
        </p:spPr>
        <p:txBody>
          <a:bodyPr lIns="91425" tIns="91425" rIns="91425" bIns="91425" anchor="t" anchorCtr="0"/>
          <a:lstStyle>
            <a:lvl1pPr marL="285750" marR="0" lvl="0" indent="-222250" algn="l" rtl="0">
              <a:lnSpc>
                <a:spcPct val="110000"/>
              </a:lnSpc>
              <a:spcBef>
                <a:spcPts val="200"/>
              </a:spcBef>
              <a:spcAft>
                <a:spcPts val="600"/>
              </a:spcAft>
              <a:buClr>
                <a:srgbClr val="878787"/>
              </a:buClr>
              <a:buSzPct val="100000"/>
              <a:buFont typeface="Arial"/>
              <a:buChar char="•"/>
              <a:defRPr sz="1000" b="0" i="0" u="none" strike="noStrike" cap="none">
                <a:solidFill>
                  <a:srgbClr val="878787"/>
                </a:solidFill>
                <a:latin typeface="Source Sans Pro"/>
                <a:ea typeface="Source Sans Pro"/>
                <a:cs typeface="Source Sans Pro"/>
                <a:sym typeface="Source Sans Pro"/>
              </a:defRPr>
            </a:lvl1pPr>
            <a:lvl2pPr marL="457200" marR="0" lvl="1"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9pPr>
          </a:lstStyle>
          <a:p>
            <a:endParaRPr/>
          </a:p>
        </p:txBody>
      </p:sp>
      <p:sp>
        <p:nvSpPr>
          <p:cNvPr id="99" name="Shape 99"/>
          <p:cNvSpPr txBox="1">
            <a:spLocks noGrp="1"/>
          </p:cNvSpPr>
          <p:nvPr>
            <p:ph type="body" idx="3"/>
          </p:nvPr>
        </p:nvSpPr>
        <p:spPr>
          <a:xfrm>
            <a:off x="2548960" y="1233420"/>
            <a:ext cx="1948328" cy="514718"/>
          </a:xfrm>
          <a:prstGeom prst="rect">
            <a:avLst/>
          </a:prstGeom>
          <a:noFill/>
          <a:ln>
            <a:noFill/>
          </a:ln>
        </p:spPr>
        <p:txBody>
          <a:bodyPr lIns="91425" tIns="91425" rIns="91425" bIns="91425" anchor="b" anchorCtr="0"/>
          <a:lstStyle>
            <a:lvl1pPr marL="0" marR="0" lvl="0" indent="0" algn="ctr" rtl="0">
              <a:spcBef>
                <a:spcPts val="480"/>
              </a:spcBef>
              <a:buClr>
                <a:srgbClr val="1863AF"/>
              </a:buClr>
              <a:buFont typeface="Arial"/>
              <a:buNone/>
              <a:defRPr sz="2400" b="1" i="0" u="none" strike="noStrike" cap="none">
                <a:solidFill>
                  <a:srgbClr val="1863AF"/>
                </a:solidFill>
                <a:latin typeface="Source Sans Pro"/>
                <a:ea typeface="Source Sans Pro"/>
                <a:cs typeface="Source Sans Pro"/>
                <a:sym typeface="Source Sans Pro"/>
              </a:defRPr>
            </a:lvl1pPr>
            <a:lvl2pPr marL="457200" marR="0" lvl="1" indent="0" algn="l" rtl="0">
              <a:spcBef>
                <a:spcPts val="400"/>
              </a:spcBef>
              <a:buClr>
                <a:srgbClr val="878787"/>
              </a:buClr>
              <a:buFont typeface="Arial"/>
              <a:buNone/>
              <a:defRPr sz="2000" b="1" i="0" u="none" strike="noStrike" cap="none">
                <a:solidFill>
                  <a:srgbClr val="878787"/>
                </a:solidFill>
                <a:latin typeface="Source Sans Pro"/>
                <a:ea typeface="Source Sans Pro"/>
                <a:cs typeface="Source Sans Pro"/>
                <a:sym typeface="Source Sans Pro"/>
              </a:defRPr>
            </a:lvl2pPr>
            <a:lvl3pPr marL="914400" marR="0" lvl="2" indent="0" algn="l" rtl="0">
              <a:spcBef>
                <a:spcPts val="360"/>
              </a:spcBef>
              <a:buClr>
                <a:srgbClr val="878787"/>
              </a:buClr>
              <a:buFont typeface="Arial"/>
              <a:buNone/>
              <a:defRPr sz="1800" b="1" i="0" u="none" strike="noStrike" cap="none">
                <a:solidFill>
                  <a:srgbClr val="878787"/>
                </a:solidFill>
                <a:latin typeface="Source Sans Pro"/>
                <a:ea typeface="Source Sans Pro"/>
                <a:cs typeface="Source Sans Pro"/>
                <a:sym typeface="Source Sans Pro"/>
              </a:defRPr>
            </a:lvl3pPr>
            <a:lvl4pPr marL="1371600" marR="0" lvl="3"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4pPr>
            <a:lvl5pPr marL="1828800" marR="0" lvl="4"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5pPr>
            <a:lvl6pPr marL="2286000" marR="0" lvl="5"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6pPr>
            <a:lvl7pPr marL="2743200" marR="0" lvl="6"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7pPr>
            <a:lvl8pPr marL="3200400" marR="0" lvl="7"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8pPr>
            <a:lvl9pPr marL="3657600" marR="0" lvl="8"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9pPr>
          </a:lstStyle>
          <a:p>
            <a:endParaRPr/>
          </a:p>
        </p:txBody>
      </p:sp>
      <p:sp>
        <p:nvSpPr>
          <p:cNvPr id="100" name="Shape 100"/>
          <p:cNvSpPr txBox="1">
            <a:spLocks noGrp="1"/>
          </p:cNvSpPr>
          <p:nvPr>
            <p:ph type="body" idx="4"/>
          </p:nvPr>
        </p:nvSpPr>
        <p:spPr>
          <a:xfrm>
            <a:off x="2548960" y="1904515"/>
            <a:ext cx="1948328" cy="2578042"/>
          </a:xfrm>
          <a:prstGeom prst="rect">
            <a:avLst/>
          </a:prstGeom>
          <a:noFill/>
          <a:ln>
            <a:noFill/>
          </a:ln>
        </p:spPr>
        <p:txBody>
          <a:bodyPr lIns="91425" tIns="91425" rIns="91425" bIns="91425" anchor="t" anchorCtr="0"/>
          <a:lstStyle>
            <a:lvl1pPr marL="285750" marR="0" lvl="0" indent="-222250" algn="l" rtl="0">
              <a:lnSpc>
                <a:spcPct val="100000"/>
              </a:lnSpc>
              <a:spcBef>
                <a:spcPts val="200"/>
              </a:spcBef>
              <a:spcAft>
                <a:spcPts val="600"/>
              </a:spcAft>
              <a:buClr>
                <a:srgbClr val="878787"/>
              </a:buClr>
              <a:buSzPct val="100000"/>
              <a:buFont typeface="Arial"/>
              <a:buChar char="•"/>
              <a:defRPr sz="1000" b="0" i="0" u="none" strike="noStrike" cap="none">
                <a:solidFill>
                  <a:srgbClr val="878787"/>
                </a:solidFill>
                <a:latin typeface="Source Sans Pro"/>
                <a:ea typeface="Source Sans Pro"/>
                <a:cs typeface="Source Sans Pro"/>
                <a:sym typeface="Source Sans Pro"/>
              </a:defRPr>
            </a:lvl1pPr>
            <a:lvl2pPr marL="457200" marR="0" lvl="1"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9pPr>
          </a:lstStyle>
          <a:p>
            <a:endParaRPr/>
          </a:p>
        </p:txBody>
      </p:sp>
      <p:sp>
        <p:nvSpPr>
          <p:cNvPr id="101" name="Shape 101"/>
          <p:cNvSpPr txBox="1">
            <a:spLocks noGrp="1"/>
          </p:cNvSpPr>
          <p:nvPr>
            <p:ph type="body" idx="5"/>
          </p:nvPr>
        </p:nvSpPr>
        <p:spPr>
          <a:xfrm>
            <a:off x="4655664" y="1233420"/>
            <a:ext cx="1948328" cy="514718"/>
          </a:xfrm>
          <a:prstGeom prst="rect">
            <a:avLst/>
          </a:prstGeom>
          <a:noFill/>
          <a:ln>
            <a:noFill/>
          </a:ln>
        </p:spPr>
        <p:txBody>
          <a:bodyPr lIns="91425" tIns="91425" rIns="91425" bIns="91425" anchor="b" anchorCtr="0"/>
          <a:lstStyle>
            <a:lvl1pPr marL="0" marR="0" lvl="0" indent="0" algn="ctr" rtl="0">
              <a:spcBef>
                <a:spcPts val="480"/>
              </a:spcBef>
              <a:buClr>
                <a:srgbClr val="1863AF"/>
              </a:buClr>
              <a:buFont typeface="Arial"/>
              <a:buNone/>
              <a:defRPr sz="2400" b="1" i="0" u="none" strike="noStrike" cap="none">
                <a:solidFill>
                  <a:srgbClr val="1863AF"/>
                </a:solidFill>
                <a:latin typeface="Source Sans Pro"/>
                <a:ea typeface="Source Sans Pro"/>
                <a:cs typeface="Source Sans Pro"/>
                <a:sym typeface="Source Sans Pro"/>
              </a:defRPr>
            </a:lvl1pPr>
            <a:lvl2pPr marL="457200" marR="0" lvl="1" indent="0" algn="l" rtl="0">
              <a:spcBef>
                <a:spcPts val="400"/>
              </a:spcBef>
              <a:buClr>
                <a:srgbClr val="878787"/>
              </a:buClr>
              <a:buFont typeface="Arial"/>
              <a:buNone/>
              <a:defRPr sz="2000" b="1" i="0" u="none" strike="noStrike" cap="none">
                <a:solidFill>
                  <a:srgbClr val="878787"/>
                </a:solidFill>
                <a:latin typeface="Source Sans Pro"/>
                <a:ea typeface="Source Sans Pro"/>
                <a:cs typeface="Source Sans Pro"/>
                <a:sym typeface="Source Sans Pro"/>
              </a:defRPr>
            </a:lvl2pPr>
            <a:lvl3pPr marL="914400" marR="0" lvl="2" indent="0" algn="l" rtl="0">
              <a:spcBef>
                <a:spcPts val="360"/>
              </a:spcBef>
              <a:buClr>
                <a:srgbClr val="878787"/>
              </a:buClr>
              <a:buFont typeface="Arial"/>
              <a:buNone/>
              <a:defRPr sz="1800" b="1" i="0" u="none" strike="noStrike" cap="none">
                <a:solidFill>
                  <a:srgbClr val="878787"/>
                </a:solidFill>
                <a:latin typeface="Source Sans Pro"/>
                <a:ea typeface="Source Sans Pro"/>
                <a:cs typeface="Source Sans Pro"/>
                <a:sym typeface="Source Sans Pro"/>
              </a:defRPr>
            </a:lvl3pPr>
            <a:lvl4pPr marL="1371600" marR="0" lvl="3"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4pPr>
            <a:lvl5pPr marL="1828800" marR="0" lvl="4"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5pPr>
            <a:lvl6pPr marL="2286000" marR="0" lvl="5"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6pPr>
            <a:lvl7pPr marL="2743200" marR="0" lvl="6"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7pPr>
            <a:lvl8pPr marL="3200400" marR="0" lvl="7"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8pPr>
            <a:lvl9pPr marL="3657600" marR="0" lvl="8"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9pPr>
          </a:lstStyle>
          <a:p>
            <a:endParaRPr/>
          </a:p>
        </p:txBody>
      </p:sp>
      <p:sp>
        <p:nvSpPr>
          <p:cNvPr id="102" name="Shape 102"/>
          <p:cNvSpPr txBox="1">
            <a:spLocks noGrp="1"/>
          </p:cNvSpPr>
          <p:nvPr>
            <p:ph type="body" idx="6"/>
          </p:nvPr>
        </p:nvSpPr>
        <p:spPr>
          <a:xfrm>
            <a:off x="4655664" y="1904515"/>
            <a:ext cx="1948328" cy="2578042"/>
          </a:xfrm>
          <a:prstGeom prst="rect">
            <a:avLst/>
          </a:prstGeom>
          <a:noFill/>
          <a:ln>
            <a:noFill/>
          </a:ln>
        </p:spPr>
        <p:txBody>
          <a:bodyPr lIns="91425" tIns="91425" rIns="91425" bIns="91425" anchor="t" anchorCtr="0"/>
          <a:lstStyle>
            <a:lvl1pPr marL="285750" marR="0" lvl="0" indent="-222250" algn="l" rtl="0">
              <a:lnSpc>
                <a:spcPct val="100000"/>
              </a:lnSpc>
              <a:spcBef>
                <a:spcPts val="200"/>
              </a:spcBef>
              <a:spcAft>
                <a:spcPts val="600"/>
              </a:spcAft>
              <a:buClr>
                <a:srgbClr val="878787"/>
              </a:buClr>
              <a:buSzPct val="100000"/>
              <a:buFont typeface="Arial"/>
              <a:buChar char="•"/>
              <a:defRPr sz="1000" b="0" i="0" u="none" strike="noStrike" cap="none">
                <a:solidFill>
                  <a:srgbClr val="878787"/>
                </a:solidFill>
                <a:latin typeface="Source Sans Pro"/>
                <a:ea typeface="Source Sans Pro"/>
                <a:cs typeface="Source Sans Pro"/>
                <a:sym typeface="Source Sans Pro"/>
              </a:defRPr>
            </a:lvl1pPr>
            <a:lvl2pPr marL="457200" marR="0" lvl="1"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9pPr>
          </a:lstStyle>
          <a:p>
            <a:endParaRPr/>
          </a:p>
        </p:txBody>
      </p:sp>
      <p:sp>
        <p:nvSpPr>
          <p:cNvPr id="103" name="Shape 103"/>
          <p:cNvSpPr txBox="1">
            <a:spLocks noGrp="1"/>
          </p:cNvSpPr>
          <p:nvPr>
            <p:ph type="body" idx="7"/>
          </p:nvPr>
        </p:nvSpPr>
        <p:spPr>
          <a:xfrm>
            <a:off x="6732485" y="1233420"/>
            <a:ext cx="1948328" cy="514718"/>
          </a:xfrm>
          <a:prstGeom prst="rect">
            <a:avLst/>
          </a:prstGeom>
          <a:noFill/>
          <a:ln>
            <a:noFill/>
          </a:ln>
        </p:spPr>
        <p:txBody>
          <a:bodyPr lIns="91425" tIns="91425" rIns="91425" bIns="91425" anchor="b" anchorCtr="0"/>
          <a:lstStyle>
            <a:lvl1pPr marL="0" marR="0" lvl="0" indent="0" algn="ctr" rtl="0">
              <a:spcBef>
                <a:spcPts val="480"/>
              </a:spcBef>
              <a:buClr>
                <a:srgbClr val="1863AF"/>
              </a:buClr>
              <a:buFont typeface="Arial"/>
              <a:buNone/>
              <a:defRPr sz="2400" b="1" i="0" u="none" strike="noStrike" cap="none">
                <a:solidFill>
                  <a:srgbClr val="1863AF"/>
                </a:solidFill>
                <a:latin typeface="Source Sans Pro"/>
                <a:ea typeface="Source Sans Pro"/>
                <a:cs typeface="Source Sans Pro"/>
                <a:sym typeface="Source Sans Pro"/>
              </a:defRPr>
            </a:lvl1pPr>
            <a:lvl2pPr marL="457200" marR="0" lvl="1" indent="0" algn="l" rtl="0">
              <a:spcBef>
                <a:spcPts val="400"/>
              </a:spcBef>
              <a:buClr>
                <a:srgbClr val="878787"/>
              </a:buClr>
              <a:buFont typeface="Arial"/>
              <a:buNone/>
              <a:defRPr sz="2000" b="1" i="0" u="none" strike="noStrike" cap="none">
                <a:solidFill>
                  <a:srgbClr val="878787"/>
                </a:solidFill>
                <a:latin typeface="Source Sans Pro"/>
                <a:ea typeface="Source Sans Pro"/>
                <a:cs typeface="Source Sans Pro"/>
                <a:sym typeface="Source Sans Pro"/>
              </a:defRPr>
            </a:lvl2pPr>
            <a:lvl3pPr marL="914400" marR="0" lvl="2" indent="0" algn="l" rtl="0">
              <a:spcBef>
                <a:spcPts val="360"/>
              </a:spcBef>
              <a:buClr>
                <a:srgbClr val="878787"/>
              </a:buClr>
              <a:buFont typeface="Arial"/>
              <a:buNone/>
              <a:defRPr sz="1800" b="1" i="0" u="none" strike="noStrike" cap="none">
                <a:solidFill>
                  <a:srgbClr val="878787"/>
                </a:solidFill>
                <a:latin typeface="Source Sans Pro"/>
                <a:ea typeface="Source Sans Pro"/>
                <a:cs typeface="Source Sans Pro"/>
                <a:sym typeface="Source Sans Pro"/>
              </a:defRPr>
            </a:lvl3pPr>
            <a:lvl4pPr marL="1371600" marR="0" lvl="3"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4pPr>
            <a:lvl5pPr marL="1828800" marR="0" lvl="4" indent="0" algn="l" rtl="0">
              <a:spcBef>
                <a:spcPts val="320"/>
              </a:spcBef>
              <a:buClr>
                <a:srgbClr val="878787"/>
              </a:buClr>
              <a:buFont typeface="Arial"/>
              <a:buNone/>
              <a:defRPr sz="1600" b="1" i="0" u="none" strike="noStrike" cap="none">
                <a:solidFill>
                  <a:srgbClr val="878787"/>
                </a:solidFill>
                <a:latin typeface="Source Sans Pro"/>
                <a:ea typeface="Source Sans Pro"/>
                <a:cs typeface="Source Sans Pro"/>
                <a:sym typeface="Source Sans Pro"/>
              </a:defRPr>
            </a:lvl5pPr>
            <a:lvl6pPr marL="2286000" marR="0" lvl="5"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6pPr>
            <a:lvl7pPr marL="2743200" marR="0" lvl="6"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7pPr>
            <a:lvl8pPr marL="3200400" marR="0" lvl="7"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8pPr>
            <a:lvl9pPr marL="3657600" marR="0" lvl="8" indent="0" algn="l" rtl="0">
              <a:spcBef>
                <a:spcPts val="320"/>
              </a:spcBef>
              <a:buClr>
                <a:schemeClr val="dk1"/>
              </a:buClr>
              <a:buFont typeface="Arial"/>
              <a:buNone/>
              <a:defRPr sz="1600" b="1" i="0" u="none" strike="noStrike" cap="none">
                <a:solidFill>
                  <a:schemeClr val="dk1"/>
                </a:solidFill>
                <a:latin typeface="Source Sans Pro"/>
                <a:ea typeface="Source Sans Pro"/>
                <a:cs typeface="Source Sans Pro"/>
                <a:sym typeface="Source Sans Pro"/>
              </a:defRPr>
            </a:lvl9pPr>
          </a:lstStyle>
          <a:p>
            <a:endParaRPr/>
          </a:p>
        </p:txBody>
      </p:sp>
      <p:sp>
        <p:nvSpPr>
          <p:cNvPr id="104" name="Shape 104"/>
          <p:cNvSpPr txBox="1">
            <a:spLocks noGrp="1"/>
          </p:cNvSpPr>
          <p:nvPr>
            <p:ph type="body" idx="8"/>
          </p:nvPr>
        </p:nvSpPr>
        <p:spPr>
          <a:xfrm>
            <a:off x="6732485" y="1904515"/>
            <a:ext cx="1948328" cy="2578042"/>
          </a:xfrm>
          <a:prstGeom prst="rect">
            <a:avLst/>
          </a:prstGeom>
          <a:noFill/>
          <a:ln>
            <a:noFill/>
          </a:ln>
        </p:spPr>
        <p:txBody>
          <a:bodyPr lIns="91425" tIns="91425" rIns="91425" bIns="91425" anchor="t" anchorCtr="0"/>
          <a:lstStyle>
            <a:lvl1pPr marL="285750" marR="0" lvl="0" indent="-222250" algn="l" rtl="0">
              <a:lnSpc>
                <a:spcPct val="100000"/>
              </a:lnSpc>
              <a:spcBef>
                <a:spcPts val="200"/>
              </a:spcBef>
              <a:spcAft>
                <a:spcPts val="600"/>
              </a:spcAft>
              <a:buClr>
                <a:srgbClr val="878787"/>
              </a:buClr>
              <a:buSzPct val="100000"/>
              <a:buFont typeface="Arial"/>
              <a:buChar char="•"/>
              <a:defRPr sz="1000" b="0" i="0" u="none" strike="noStrike" cap="none">
                <a:solidFill>
                  <a:srgbClr val="878787"/>
                </a:solidFill>
                <a:latin typeface="Source Sans Pro"/>
                <a:ea typeface="Source Sans Pro"/>
                <a:cs typeface="Source Sans Pro"/>
                <a:sym typeface="Source Sans Pro"/>
              </a:defRPr>
            </a:lvl1pPr>
            <a:lvl2pPr marL="457200" marR="0" lvl="1"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Source Sans Pro"/>
                <a:ea typeface="Source Sans Pro"/>
                <a:cs typeface="Source Sans Pro"/>
                <a:sym typeface="Source Sans Pro"/>
              </a:defRPr>
            </a:lvl9pPr>
          </a:lstStyle>
          <a:p>
            <a:endParaRPr/>
          </a:p>
        </p:txBody>
      </p:sp>
      <p:cxnSp>
        <p:nvCxnSpPr>
          <p:cNvPr id="105" name="Shape 105"/>
          <p:cNvCxnSpPr/>
          <p:nvPr/>
        </p:nvCxnSpPr>
        <p:spPr>
          <a:xfrm>
            <a:off x="0" y="952605"/>
            <a:ext cx="9144000" cy="0"/>
          </a:xfrm>
          <a:prstGeom prst="straightConnector1">
            <a:avLst/>
          </a:prstGeom>
          <a:noFill/>
          <a:ln w="9525" cap="flat" cmpd="sng">
            <a:solidFill>
              <a:srgbClr val="E8E8E8"/>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1_Picture with Caption">
    <p:spTree>
      <p:nvGrpSpPr>
        <p:cNvPr id="1" name="Shape 106"/>
        <p:cNvGrpSpPr/>
        <p:nvPr/>
      </p:nvGrpSpPr>
      <p:grpSpPr>
        <a:xfrm>
          <a:off x="0" y="0"/>
          <a:ext cx="0" cy="0"/>
          <a:chOff x="0" y="0"/>
          <a:chExt cx="0" cy="0"/>
        </a:xfrm>
      </p:grpSpPr>
      <p:sp>
        <p:nvSpPr>
          <p:cNvPr id="107" name="Shape 107"/>
          <p:cNvSpPr/>
          <p:nvPr/>
        </p:nvSpPr>
        <p:spPr>
          <a:xfrm>
            <a:off x="4669117" y="-126998"/>
            <a:ext cx="4736351" cy="528544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accent3"/>
              </a:solidFill>
              <a:latin typeface="Source Sans Pro"/>
              <a:ea typeface="Source Sans Pro"/>
              <a:cs typeface="Source Sans Pro"/>
              <a:sym typeface="Source Sans Pro"/>
            </a:endParaRPr>
          </a:p>
        </p:txBody>
      </p:sp>
      <p:sp>
        <p:nvSpPr>
          <p:cNvPr id="108" name="Shape 108"/>
          <p:cNvSpPr/>
          <p:nvPr/>
        </p:nvSpPr>
        <p:spPr>
          <a:xfrm>
            <a:off x="-67233" y="-126998"/>
            <a:ext cx="4736351" cy="5285440"/>
          </a:xfrm>
          <a:prstGeom prst="rect">
            <a:avLst/>
          </a:prstGeom>
          <a:solidFill>
            <a:srgbClr val="97ACB5"/>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accent3"/>
              </a:solidFill>
              <a:latin typeface="Source Sans Pro"/>
              <a:ea typeface="Source Sans Pro"/>
              <a:cs typeface="Source Sans Pro"/>
              <a:sym typeface="Source Sans Pro"/>
            </a:endParaRPr>
          </a:p>
        </p:txBody>
      </p:sp>
      <p:sp>
        <p:nvSpPr>
          <p:cNvPr id="109" name="Shape 109"/>
          <p:cNvSpPr txBox="1">
            <a:spLocks noGrp="1"/>
          </p:cNvSpPr>
          <p:nvPr>
            <p:ph type="title"/>
          </p:nvPr>
        </p:nvSpPr>
        <p:spPr>
          <a:xfrm>
            <a:off x="239057" y="483683"/>
            <a:ext cx="4430060" cy="414470"/>
          </a:xfrm>
          <a:prstGeom prst="rect">
            <a:avLst/>
          </a:prstGeom>
          <a:noFill/>
          <a:ln>
            <a:noFill/>
          </a:ln>
        </p:spPr>
        <p:txBody>
          <a:bodyPr lIns="91425" tIns="91425" rIns="91425" bIns="91425" anchor="b" anchorCtr="0"/>
          <a:lstStyle>
            <a:lvl1pPr marL="0" marR="0" lvl="0" indent="0" algn="l" rtl="0">
              <a:spcBef>
                <a:spcPts val="0"/>
              </a:spcBef>
              <a:buClr>
                <a:srgbClr val="FFFFFF"/>
              </a:buClr>
              <a:buFont typeface="Source Sans Pro"/>
              <a:buNone/>
              <a:defRPr sz="2800" b="0" i="0" u="none" strike="noStrike" cap="none">
                <a:solidFill>
                  <a:srgbClr val="FFFFFF"/>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0" name="Shape 110"/>
          <p:cNvSpPr>
            <a:spLocks noGrp="1"/>
          </p:cNvSpPr>
          <p:nvPr>
            <p:ph type="pic" idx="2"/>
          </p:nvPr>
        </p:nvSpPr>
        <p:spPr>
          <a:xfrm>
            <a:off x="4669117" y="0"/>
            <a:ext cx="4474880" cy="5143499"/>
          </a:xfrm>
          <a:prstGeom prst="rect">
            <a:avLst/>
          </a:prstGeom>
          <a:noFill/>
          <a:ln>
            <a:noFill/>
          </a:ln>
        </p:spPr>
        <p:txBody>
          <a:bodyPr lIns="91425" tIns="91425" rIns="91425" bIns="91425" anchor="t" anchorCtr="0"/>
          <a:lstStyle>
            <a:lvl1pPr marL="0" marR="0" lvl="0" indent="0" algn="l" rtl="0">
              <a:spcBef>
                <a:spcPts val="640"/>
              </a:spcBef>
              <a:buClr>
                <a:srgbClr val="878787"/>
              </a:buClr>
              <a:buFont typeface="Arial"/>
              <a:buNone/>
              <a:defRPr sz="3200" b="0" i="0" u="none" strike="noStrike" cap="none">
                <a:solidFill>
                  <a:srgbClr val="878787"/>
                </a:solidFill>
                <a:latin typeface="Source Sans Pro"/>
                <a:ea typeface="Source Sans Pro"/>
                <a:cs typeface="Source Sans Pro"/>
                <a:sym typeface="Source Sans Pro"/>
              </a:defRPr>
            </a:lvl1pPr>
            <a:lvl2pPr marL="457200" marR="0" lvl="1" indent="0" algn="l" rtl="0">
              <a:spcBef>
                <a:spcPts val="560"/>
              </a:spcBef>
              <a:buClr>
                <a:srgbClr val="878787"/>
              </a:buClr>
              <a:buFont typeface="Arial"/>
              <a:buNone/>
              <a:defRPr sz="28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480"/>
              </a:spcBef>
              <a:buClr>
                <a:srgbClr val="878787"/>
              </a:buClr>
              <a:buFont typeface="Arial"/>
              <a:buNone/>
              <a:defRPr sz="24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5pPr>
            <a:lvl6pPr marL="2286000" marR="0" lvl="5" indent="0" algn="l" rtl="0">
              <a:spcBef>
                <a:spcPts val="400"/>
              </a:spcBef>
              <a:buClr>
                <a:schemeClr val="dk1"/>
              </a:buClr>
              <a:buFont typeface="Arial"/>
              <a:buNone/>
              <a:defRPr sz="2000" b="0" i="0" u="none" strike="noStrike" cap="none">
                <a:solidFill>
                  <a:schemeClr val="dk1"/>
                </a:solidFill>
                <a:latin typeface="Source Sans Pro"/>
                <a:ea typeface="Source Sans Pro"/>
                <a:cs typeface="Source Sans Pro"/>
                <a:sym typeface="Source Sans Pro"/>
              </a:defRPr>
            </a:lvl6pPr>
            <a:lvl7pPr marL="2743200" marR="0" lvl="6" indent="0" algn="l" rtl="0">
              <a:spcBef>
                <a:spcPts val="400"/>
              </a:spcBef>
              <a:buClr>
                <a:schemeClr val="dk1"/>
              </a:buClr>
              <a:buFont typeface="Arial"/>
              <a:buNone/>
              <a:defRPr sz="2000" b="0" i="0" u="none" strike="noStrike" cap="none">
                <a:solidFill>
                  <a:schemeClr val="dk1"/>
                </a:solidFill>
                <a:latin typeface="Source Sans Pro"/>
                <a:ea typeface="Source Sans Pro"/>
                <a:cs typeface="Source Sans Pro"/>
                <a:sym typeface="Source Sans Pro"/>
              </a:defRPr>
            </a:lvl7pPr>
            <a:lvl8pPr marL="3200400" marR="0" lvl="7" indent="0" algn="l" rtl="0">
              <a:spcBef>
                <a:spcPts val="400"/>
              </a:spcBef>
              <a:buClr>
                <a:schemeClr val="dk1"/>
              </a:buClr>
              <a:buFont typeface="Arial"/>
              <a:buNone/>
              <a:defRPr sz="2000" b="0" i="0" u="none" strike="noStrike" cap="none">
                <a:solidFill>
                  <a:schemeClr val="dk1"/>
                </a:solidFill>
                <a:latin typeface="Source Sans Pro"/>
                <a:ea typeface="Source Sans Pro"/>
                <a:cs typeface="Source Sans Pro"/>
                <a:sym typeface="Source Sans Pro"/>
              </a:defRPr>
            </a:lvl8pPr>
            <a:lvl9pPr marL="3657600" marR="0" lvl="8" indent="0" algn="l" rtl="0">
              <a:spcBef>
                <a:spcPts val="400"/>
              </a:spcBef>
              <a:buClr>
                <a:schemeClr val="dk1"/>
              </a:buClr>
              <a:buFont typeface="Arial"/>
              <a:buNone/>
              <a:defRPr sz="2000" b="0" i="0" u="none" strike="noStrike" cap="none">
                <a:solidFill>
                  <a:schemeClr val="dk1"/>
                </a:solidFill>
                <a:latin typeface="Source Sans Pro"/>
                <a:ea typeface="Source Sans Pro"/>
                <a:cs typeface="Source Sans Pro"/>
                <a:sym typeface="Source Sans Pro"/>
              </a:defRPr>
            </a:lvl9pPr>
          </a:lstStyle>
          <a:p>
            <a:endParaRPr/>
          </a:p>
        </p:txBody>
      </p:sp>
      <p:sp>
        <p:nvSpPr>
          <p:cNvPr id="111" name="Shape 111"/>
          <p:cNvSpPr txBox="1">
            <a:spLocks noGrp="1"/>
          </p:cNvSpPr>
          <p:nvPr>
            <p:ph type="body" idx="1"/>
          </p:nvPr>
        </p:nvSpPr>
        <p:spPr>
          <a:xfrm>
            <a:off x="239057" y="224619"/>
            <a:ext cx="4430061" cy="229215"/>
          </a:xfrm>
          <a:prstGeom prst="rect">
            <a:avLst/>
          </a:prstGeom>
          <a:noFill/>
          <a:ln>
            <a:noFill/>
          </a:ln>
        </p:spPr>
        <p:txBody>
          <a:bodyPr lIns="91425" tIns="91425" rIns="91425" bIns="91425" anchor="t" anchorCtr="0"/>
          <a:lstStyle>
            <a:lvl1pPr marL="0" marR="0" lvl="0" indent="0" algn="l" rtl="0">
              <a:spcBef>
                <a:spcPts val="200"/>
              </a:spcBef>
              <a:buClr>
                <a:schemeClr val="dk2"/>
              </a:buClr>
              <a:buFont typeface="Arial"/>
              <a:buNone/>
              <a:defRPr sz="1000" b="1" i="0" u="none" strike="noStrike" cap="none">
                <a:solidFill>
                  <a:schemeClr val="dk2"/>
                </a:solidFill>
                <a:latin typeface="Source Sans Pro"/>
                <a:ea typeface="Source Sans Pro"/>
                <a:cs typeface="Source Sans Pro"/>
                <a:sym typeface="Source Sans Pro"/>
              </a:defRPr>
            </a:lvl1pPr>
            <a:lvl2pPr marL="457200" marR="0" lvl="1" indent="0" algn="l" rtl="0">
              <a:spcBef>
                <a:spcPts val="240"/>
              </a:spcBef>
              <a:buClr>
                <a:srgbClr val="878787"/>
              </a:buClr>
              <a:buFont typeface="Arial"/>
              <a:buNone/>
              <a:defRPr sz="12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200"/>
              </a:spcBef>
              <a:buClr>
                <a:srgbClr val="878787"/>
              </a:buClr>
              <a:buFont typeface="Arial"/>
              <a:buNone/>
              <a:defRPr sz="10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180"/>
              </a:spcBef>
              <a:buClr>
                <a:srgbClr val="878787"/>
              </a:buClr>
              <a:buFont typeface="Arial"/>
              <a:buNone/>
              <a:defRPr sz="9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180"/>
              </a:spcBef>
              <a:buClr>
                <a:srgbClr val="878787"/>
              </a:buClr>
              <a:buFont typeface="Arial"/>
              <a:buNone/>
              <a:defRPr sz="900" b="0" i="0" u="none" strike="noStrike" cap="none">
                <a:solidFill>
                  <a:srgbClr val="878787"/>
                </a:solidFill>
                <a:latin typeface="Source Sans Pro"/>
                <a:ea typeface="Source Sans Pro"/>
                <a:cs typeface="Source Sans Pro"/>
                <a:sym typeface="Source Sans Pro"/>
              </a:defRPr>
            </a:lvl5pPr>
            <a:lvl6pPr marL="2286000" marR="0" lvl="5" indent="0" algn="l" rtl="0">
              <a:spcBef>
                <a:spcPts val="180"/>
              </a:spcBef>
              <a:buClr>
                <a:schemeClr val="dk1"/>
              </a:buClr>
              <a:buFont typeface="Arial"/>
              <a:buNone/>
              <a:defRPr sz="900" b="0" i="0" u="none" strike="noStrike" cap="none">
                <a:solidFill>
                  <a:schemeClr val="dk1"/>
                </a:solidFill>
                <a:latin typeface="Source Sans Pro"/>
                <a:ea typeface="Source Sans Pro"/>
                <a:cs typeface="Source Sans Pro"/>
                <a:sym typeface="Source Sans Pro"/>
              </a:defRPr>
            </a:lvl6pPr>
            <a:lvl7pPr marL="2743200" marR="0" lvl="6" indent="0" algn="l" rtl="0">
              <a:spcBef>
                <a:spcPts val="180"/>
              </a:spcBef>
              <a:buClr>
                <a:schemeClr val="dk1"/>
              </a:buClr>
              <a:buFont typeface="Arial"/>
              <a:buNone/>
              <a:defRPr sz="900" b="0" i="0" u="none" strike="noStrike" cap="none">
                <a:solidFill>
                  <a:schemeClr val="dk1"/>
                </a:solidFill>
                <a:latin typeface="Source Sans Pro"/>
                <a:ea typeface="Source Sans Pro"/>
                <a:cs typeface="Source Sans Pro"/>
                <a:sym typeface="Source Sans Pro"/>
              </a:defRPr>
            </a:lvl7pPr>
            <a:lvl8pPr marL="3200400" marR="0" lvl="7" indent="0" algn="l" rtl="0">
              <a:spcBef>
                <a:spcPts val="180"/>
              </a:spcBef>
              <a:buClr>
                <a:schemeClr val="dk1"/>
              </a:buClr>
              <a:buFont typeface="Arial"/>
              <a:buNone/>
              <a:defRPr sz="900" b="0" i="0" u="none" strike="noStrike" cap="none">
                <a:solidFill>
                  <a:schemeClr val="dk1"/>
                </a:solidFill>
                <a:latin typeface="Source Sans Pro"/>
                <a:ea typeface="Source Sans Pro"/>
                <a:cs typeface="Source Sans Pro"/>
                <a:sym typeface="Source Sans Pro"/>
              </a:defRPr>
            </a:lvl8pPr>
            <a:lvl9pPr marL="3657600" marR="0" lvl="8" indent="0" algn="l" rtl="0">
              <a:spcBef>
                <a:spcPts val="180"/>
              </a:spcBef>
              <a:buClr>
                <a:schemeClr val="dk1"/>
              </a:buClr>
              <a:buFont typeface="Arial"/>
              <a:buNone/>
              <a:defRPr sz="900" b="0" i="0" u="none" strike="noStrike" cap="none">
                <a:solidFill>
                  <a:schemeClr val="dk1"/>
                </a:solidFill>
                <a:latin typeface="Source Sans Pro"/>
                <a:ea typeface="Source Sans Pro"/>
                <a:cs typeface="Source Sans Pro"/>
                <a:sym typeface="Source Sans Pro"/>
              </a:defRPr>
            </a:lvl9pPr>
          </a:lstStyle>
          <a:p>
            <a:endParaRPr/>
          </a:p>
        </p:txBody>
      </p:sp>
      <p:sp>
        <p:nvSpPr>
          <p:cNvPr id="112" name="Shape 112"/>
          <p:cNvSpPr txBox="1">
            <a:spLocks noGrp="1"/>
          </p:cNvSpPr>
          <p:nvPr>
            <p:ph type="body" idx="3"/>
          </p:nvPr>
        </p:nvSpPr>
        <p:spPr>
          <a:xfrm>
            <a:off x="239057" y="1225717"/>
            <a:ext cx="4430060" cy="914400"/>
          </a:xfrm>
          <a:prstGeom prst="rect">
            <a:avLst/>
          </a:prstGeom>
          <a:noFill/>
          <a:ln>
            <a:noFill/>
          </a:ln>
        </p:spPr>
        <p:txBody>
          <a:bodyPr lIns="91425" tIns="91425" rIns="91425" bIns="91425" anchor="t" anchorCtr="0"/>
          <a:lstStyle>
            <a:lvl1pPr marL="342900" marR="0" lvl="0" indent="-241300" algn="l" rtl="0">
              <a:spcBef>
                <a:spcPts val="320"/>
              </a:spcBef>
              <a:buClr>
                <a:schemeClr val="lt1"/>
              </a:buClr>
              <a:buSzPct val="100000"/>
              <a:buFont typeface="Arial"/>
              <a:buChar char="•"/>
              <a:defRPr sz="1600" b="0" i="0" u="none" strike="noStrike" cap="none">
                <a:solidFill>
                  <a:schemeClr val="lt1"/>
                </a:solidFill>
                <a:latin typeface="Source Sans Pro"/>
                <a:ea typeface="Source Sans Pro"/>
                <a:cs typeface="Source Sans Pro"/>
                <a:sym typeface="Source Sans Pro"/>
              </a:defRPr>
            </a:lvl1pPr>
            <a:lvl2pPr marL="742950" marR="0" lvl="1" indent="-196850" algn="l" rtl="0">
              <a:spcBef>
                <a:spcPts val="280"/>
              </a:spcBef>
              <a:buClr>
                <a:schemeClr val="lt1"/>
              </a:buClr>
              <a:buSzPct val="100000"/>
              <a:buFont typeface="Arial"/>
              <a:buChar char="–"/>
              <a:defRPr sz="1400" b="0" i="0" u="none" strike="noStrike" cap="none">
                <a:solidFill>
                  <a:schemeClr val="lt1"/>
                </a:solidFill>
                <a:latin typeface="Source Sans Pro"/>
                <a:ea typeface="Source Sans Pro"/>
                <a:cs typeface="Source Sans Pro"/>
                <a:sym typeface="Source Sans Pro"/>
              </a:defRPr>
            </a:lvl2pPr>
            <a:lvl3pPr marL="1143000" marR="0" lvl="2" indent="-152400" algn="l" rtl="0">
              <a:spcBef>
                <a:spcPts val="240"/>
              </a:spcBef>
              <a:buClr>
                <a:schemeClr val="lt1"/>
              </a:buClr>
              <a:buSzPct val="100000"/>
              <a:buFont typeface="Arial"/>
              <a:buChar char="•"/>
              <a:defRPr sz="1200" b="0" i="0" u="none" strike="noStrike" cap="none">
                <a:solidFill>
                  <a:schemeClr val="lt1"/>
                </a:solidFill>
                <a:latin typeface="Source Sans Pro"/>
                <a:ea typeface="Source Sans Pro"/>
                <a:cs typeface="Source Sans Pro"/>
                <a:sym typeface="Source Sans Pro"/>
              </a:defRPr>
            </a:lvl3pPr>
            <a:lvl4pPr marL="1600200" marR="0" lvl="3" indent="-158750" algn="l" rtl="0">
              <a:spcBef>
                <a:spcPts val="220"/>
              </a:spcBef>
              <a:buClr>
                <a:schemeClr val="lt1"/>
              </a:buClr>
              <a:buSzPct val="100000"/>
              <a:buFont typeface="Arial"/>
              <a:buChar char="–"/>
              <a:defRPr sz="1100" b="0" i="0" u="none" strike="noStrike" cap="none">
                <a:solidFill>
                  <a:schemeClr val="lt1"/>
                </a:solidFill>
                <a:latin typeface="Source Sans Pro"/>
                <a:ea typeface="Source Sans Pro"/>
                <a:cs typeface="Source Sans Pro"/>
                <a:sym typeface="Source Sans Pro"/>
              </a:defRPr>
            </a:lvl4pPr>
            <a:lvl5pPr marL="2057400" marR="0" lvl="4" indent="-158750" algn="l" rtl="0">
              <a:spcBef>
                <a:spcPts val="220"/>
              </a:spcBef>
              <a:buClr>
                <a:schemeClr val="lt1"/>
              </a:buClr>
              <a:buSzPct val="100000"/>
              <a:buFont typeface="Arial"/>
              <a:buChar char="»"/>
              <a:defRPr sz="1100" b="0" i="0" u="none" strike="noStrike" cap="none">
                <a:solidFill>
                  <a:schemeClr val="lt1"/>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4_Custom Layou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457199" y="342231"/>
            <a:ext cx="6662271" cy="363558"/>
          </a:xfrm>
          <a:prstGeom prst="rect">
            <a:avLst/>
          </a:prstGeom>
          <a:noFill/>
          <a:ln>
            <a:noFill/>
          </a:ln>
        </p:spPr>
        <p:txBody>
          <a:bodyPr lIns="91425" tIns="91425" rIns="91425" bIns="91425" anchor="ctr" anchorCtr="0"/>
          <a:lstStyle>
            <a:lvl1pPr marL="0" marR="0" lvl="0" indent="0" algn="l" rtl="0">
              <a:spcBef>
                <a:spcPts val="0"/>
              </a:spcBef>
              <a:buClr>
                <a:schemeClr val="accent1"/>
              </a:buClr>
              <a:buFont typeface="Source Sans Pro"/>
              <a:buNone/>
              <a:defRPr sz="2800" b="1" i="0" u="none" strike="noStrike" cap="none">
                <a:solidFill>
                  <a:schemeClr val="accen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5" name="Shape 115"/>
          <p:cNvSpPr/>
          <p:nvPr/>
        </p:nvSpPr>
        <p:spPr>
          <a:xfrm>
            <a:off x="-163870" y="-65547"/>
            <a:ext cx="9447160" cy="5284837"/>
          </a:xfrm>
          <a:prstGeom prst="rect">
            <a:avLst/>
          </a:prstGeom>
          <a:solidFill>
            <a:schemeClr val="dk2"/>
          </a:solidFill>
          <a:ln w="12700"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2"/>
              </a:solidFill>
              <a:latin typeface="Source Sans Pro"/>
              <a:ea typeface="Source Sans Pro"/>
              <a:cs typeface="Source Sans Pro"/>
              <a:sym typeface="Source Sans Pro"/>
            </a:endParaRPr>
          </a:p>
        </p:txBody>
      </p:sp>
      <p:sp>
        <p:nvSpPr>
          <p:cNvPr id="116" name="Shape 116"/>
          <p:cNvSpPr txBox="1"/>
          <p:nvPr/>
        </p:nvSpPr>
        <p:spPr>
          <a:xfrm>
            <a:off x="1701800" y="3094038"/>
            <a:ext cx="5689600" cy="461961"/>
          </a:xfrm>
          <a:prstGeom prst="rect">
            <a:avLst/>
          </a:prstGeom>
          <a:noFill/>
          <a:ln>
            <a:noFill/>
          </a:ln>
        </p:spPr>
        <p:txBody>
          <a:bodyPr lIns="91425" tIns="45700" rIns="91425" bIns="45700" anchor="t" anchorCtr="0">
            <a:noAutofit/>
          </a:bodyPr>
          <a:lstStyle/>
          <a:p>
            <a:pPr marL="0" marR="0" lvl="0" indent="0" algn="ctr" rtl="0">
              <a:spcBef>
                <a:spcPts val="0"/>
              </a:spcBef>
              <a:spcAft>
                <a:spcPts val="0"/>
              </a:spcAft>
              <a:buSzPct val="25000"/>
              <a:buNone/>
            </a:pPr>
            <a:r>
              <a:rPr lang="en-US" sz="2400" b="0" i="0" u="none" strike="noStrike" cap="none">
                <a:solidFill>
                  <a:schemeClr val="accent5"/>
                </a:solidFill>
                <a:latin typeface="Arial"/>
                <a:ea typeface="Arial"/>
                <a:cs typeface="Arial"/>
                <a:sym typeface="Arial"/>
              </a:rPr>
              <a:t>A NEW PLATFORM </a:t>
            </a:r>
            <a:r>
              <a:rPr lang="en-US" sz="2400" b="0" i="0" u="none" strike="noStrike" cap="none">
                <a:solidFill>
                  <a:schemeClr val="accent1"/>
                </a:solidFill>
                <a:latin typeface="Arial"/>
                <a:ea typeface="Arial"/>
                <a:cs typeface="Arial"/>
                <a:sym typeface="Arial"/>
              </a:rPr>
              <a:t>FOR A NEW ERA</a:t>
            </a:r>
          </a:p>
        </p:txBody>
      </p:sp>
      <p:pic>
        <p:nvPicPr>
          <p:cNvPr id="117" name="Shape 117" descr="Pivotal_Logo_white.png"/>
          <p:cNvPicPr preferRelativeResize="0"/>
          <p:nvPr/>
        </p:nvPicPr>
        <p:blipFill rotWithShape="1">
          <a:blip r:embed="rId2">
            <a:alphaModFix/>
          </a:blip>
          <a:srcRect r="5547"/>
          <a:stretch/>
        </p:blipFill>
        <p:spPr>
          <a:xfrm>
            <a:off x="1973263" y="1658938"/>
            <a:ext cx="5189536" cy="1260474"/>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Blank">
    <p:spTree>
      <p:nvGrpSpPr>
        <p:cNvPr id="1" name="Shape 118"/>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Temp Basic without Rule">
    <p:bg>
      <p:bgPr>
        <a:solidFill>
          <a:srgbClr val="17232A"/>
        </a:solidFill>
        <a:effectLst/>
      </p:bgPr>
    </p:bg>
    <p:spTree>
      <p:nvGrpSpPr>
        <p:cNvPr id="1" name="Shape 119"/>
        <p:cNvGrpSpPr/>
        <p:nvPr/>
      </p:nvGrpSpPr>
      <p:grpSpPr>
        <a:xfrm>
          <a:off x="0" y="0"/>
          <a:ext cx="0" cy="0"/>
          <a:chOff x="0" y="0"/>
          <a:chExt cx="0" cy="0"/>
        </a:xfrm>
      </p:grpSpPr>
      <p:sp>
        <p:nvSpPr>
          <p:cNvPr id="120" name="Shape 120"/>
          <p:cNvSpPr/>
          <p:nvPr/>
        </p:nvSpPr>
        <p:spPr>
          <a:xfrm>
            <a:off x="0" y="4629150"/>
            <a:ext cx="9144000" cy="385762"/>
          </a:xfrm>
          <a:prstGeom prst="rect">
            <a:avLst/>
          </a:prstGeom>
          <a:solidFill>
            <a:srgbClr val="00786E"/>
          </a:solidFill>
          <a:ln>
            <a:noFill/>
          </a:ln>
        </p:spPr>
        <p:txBody>
          <a:bodyPr lIns="91425" tIns="45700" rIns="91425" bIns="45700" anchor="ctr" anchorCtr="0">
            <a:noAutofit/>
          </a:bodyPr>
          <a:lstStyle/>
          <a:p>
            <a:pPr marL="0" marR="0" lvl="0" indent="0" algn="l"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sp>
        <p:nvSpPr>
          <p:cNvPr id="121" name="Shape 121"/>
          <p:cNvSpPr txBox="1"/>
          <p:nvPr/>
        </p:nvSpPr>
        <p:spPr>
          <a:xfrm>
            <a:off x="366712" y="5018448"/>
            <a:ext cx="2274886" cy="92333"/>
          </a:xfrm>
          <a:prstGeom prst="rect">
            <a:avLst/>
          </a:prstGeom>
          <a:noFill/>
          <a:ln>
            <a:noFill/>
          </a:ln>
        </p:spPr>
        <p:txBody>
          <a:bodyPr lIns="0" tIns="0" rIns="0" bIns="0" anchor="t" anchorCtr="0">
            <a:noAutofit/>
          </a:bodyPr>
          <a:lstStyle/>
          <a:p>
            <a:pPr marL="0" marR="0" lvl="0" indent="0" algn="l" rtl="0">
              <a:spcBef>
                <a:spcPts val="0"/>
              </a:spcBef>
              <a:buSzPct val="25000"/>
              <a:buNone/>
            </a:pPr>
            <a:r>
              <a:rPr lang="en-US" sz="600" b="0" i="0" u="none" strike="noStrike" cap="none">
                <a:solidFill>
                  <a:srgbClr val="7F7F7F"/>
                </a:solidFill>
                <a:latin typeface="Arial"/>
                <a:ea typeface="Arial"/>
                <a:cs typeface="Arial"/>
                <a:sym typeface="Arial"/>
              </a:rPr>
              <a:t>© Copyright 201</a:t>
            </a:r>
            <a:r>
              <a:rPr lang="en-US" sz="600">
                <a:solidFill>
                  <a:srgbClr val="7F7F7F"/>
                </a:solidFill>
              </a:rPr>
              <a:t>6</a:t>
            </a:r>
            <a:r>
              <a:rPr lang="en-US" sz="600" b="0" i="0" u="none" strike="noStrike" cap="none">
                <a:solidFill>
                  <a:srgbClr val="7F7F7F"/>
                </a:solidFill>
                <a:latin typeface="Arial"/>
                <a:ea typeface="Arial"/>
                <a:cs typeface="Arial"/>
                <a:sym typeface="Arial"/>
              </a:rPr>
              <a:t> Pivotal. All rights reserved.</a:t>
            </a:r>
          </a:p>
        </p:txBody>
      </p:sp>
      <p:pic>
        <p:nvPicPr>
          <p:cNvPr id="122" name="Shape 122" descr="Pivotal_Logo_white.png"/>
          <p:cNvPicPr preferRelativeResize="0"/>
          <p:nvPr/>
        </p:nvPicPr>
        <p:blipFill rotWithShape="1">
          <a:blip r:embed="rId2">
            <a:alphaModFix/>
          </a:blip>
          <a:srcRect/>
          <a:stretch/>
        </p:blipFill>
        <p:spPr>
          <a:xfrm>
            <a:off x="7941732" y="4713966"/>
            <a:ext cx="957261" cy="219454"/>
          </a:xfrm>
          <a:prstGeom prst="rect">
            <a:avLst/>
          </a:prstGeom>
          <a:noFill/>
          <a:ln>
            <a:noFill/>
          </a:ln>
        </p:spPr>
      </p:pic>
      <p:sp>
        <p:nvSpPr>
          <p:cNvPr id="123" name="Shape 123"/>
          <p:cNvSpPr txBox="1">
            <a:spLocks noGrp="1"/>
          </p:cNvSpPr>
          <p:nvPr>
            <p:ph type="title"/>
          </p:nvPr>
        </p:nvSpPr>
        <p:spPr>
          <a:xfrm>
            <a:off x="457199" y="320039"/>
            <a:ext cx="8229600" cy="363558"/>
          </a:xfrm>
          <a:prstGeom prst="rect">
            <a:avLst/>
          </a:prstGeom>
          <a:noFill/>
          <a:ln>
            <a:noFill/>
          </a:ln>
        </p:spPr>
        <p:txBody>
          <a:bodyPr lIns="91425" tIns="91425" rIns="91425" bIns="91425" anchor="ctr" anchorCtr="0"/>
          <a:lstStyle>
            <a:lvl1pPr marL="0" marR="0" lvl="0" indent="0" algn="l" rtl="0">
              <a:spcBef>
                <a:spcPts val="0"/>
              </a:spcBef>
              <a:buClr>
                <a:schemeClr val="lt1"/>
              </a:buClr>
              <a:buFont typeface="Arial"/>
              <a:buNone/>
              <a:defRPr sz="3200" b="0"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24" name="Shape 124"/>
          <p:cNvSpPr txBox="1">
            <a:spLocks noGrp="1"/>
          </p:cNvSpPr>
          <p:nvPr>
            <p:ph type="body" idx="1"/>
          </p:nvPr>
        </p:nvSpPr>
        <p:spPr>
          <a:xfrm>
            <a:off x="457200" y="1108074"/>
            <a:ext cx="8229600" cy="3082924"/>
          </a:xfrm>
          <a:prstGeom prst="rect">
            <a:avLst/>
          </a:prstGeom>
          <a:noFill/>
          <a:ln>
            <a:noFill/>
          </a:ln>
        </p:spPr>
        <p:txBody>
          <a:bodyPr lIns="91425" tIns="91425" rIns="91425" bIns="91425" anchor="t" anchorCtr="0"/>
          <a:lstStyle>
            <a:lvl1pPr marL="342900" marR="0" lvl="0" indent="-165100" algn="l" rtl="0">
              <a:spcBef>
                <a:spcPts val="560"/>
              </a:spcBef>
              <a:buClr>
                <a:schemeClr val="lt1"/>
              </a:buClr>
              <a:buSzPct val="100000"/>
              <a:buFont typeface="Arial"/>
              <a:buChar char="•"/>
              <a:defRPr sz="2800" b="0" i="0" u="none" strike="noStrike" cap="none">
                <a:solidFill>
                  <a:schemeClr val="lt1"/>
                </a:solidFill>
                <a:latin typeface="Arial"/>
                <a:ea typeface="Arial"/>
                <a:cs typeface="Arial"/>
                <a:sym typeface="Arial"/>
              </a:defRPr>
            </a:lvl1pPr>
            <a:lvl2pPr marL="742950" marR="0" lvl="1" indent="-133350" algn="l" rtl="0">
              <a:spcBef>
                <a:spcPts val="480"/>
              </a:spcBef>
              <a:buClr>
                <a:schemeClr val="lt1"/>
              </a:buClr>
              <a:buSzPct val="100000"/>
              <a:buFont typeface="Arial"/>
              <a:buChar char="–"/>
              <a:defRPr sz="2400" b="0" i="0" u="none" strike="noStrike" cap="none">
                <a:solidFill>
                  <a:schemeClr val="lt1"/>
                </a:solidFill>
                <a:latin typeface="Arial"/>
                <a:ea typeface="Arial"/>
                <a:cs typeface="Arial"/>
                <a:sym typeface="Arial"/>
              </a:defRPr>
            </a:lvl2pPr>
            <a:lvl3pPr marL="1143000" marR="0" lvl="2" indent="-101600"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spcBef>
                <a:spcPts val="36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spcBef>
                <a:spcPts val="36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
        <p:nvSpPr>
          <p:cNvPr id="125" name="Shape 125"/>
          <p:cNvSpPr txBox="1"/>
          <p:nvPr/>
        </p:nvSpPr>
        <p:spPr>
          <a:xfrm>
            <a:off x="543446" y="4615300"/>
            <a:ext cx="1094400" cy="413400"/>
          </a:xfrm>
          <a:prstGeom prst="rect">
            <a:avLst/>
          </a:prstGeom>
          <a:noFill/>
          <a:ln>
            <a:noFill/>
          </a:ln>
        </p:spPr>
        <p:txBody>
          <a:bodyPr lIns="91425" tIns="91425" rIns="91425" bIns="91425" anchor="t" anchorCtr="0">
            <a:noAutofit/>
          </a:bodyPr>
          <a:lstStyle/>
          <a:p>
            <a:pPr lvl="0" rtl="0">
              <a:spcBef>
                <a:spcPts val="0"/>
              </a:spcBef>
              <a:buNone/>
            </a:pPr>
            <a:r>
              <a:rPr lang="en-US">
                <a:solidFill>
                  <a:srgbClr val="FFFFFF"/>
                </a:solidFill>
                <a:latin typeface="Roboto"/>
                <a:ea typeface="Roboto"/>
                <a:cs typeface="Roboto"/>
                <a:sym typeface="Roboto"/>
              </a:rPr>
              <a:t>Concourse</a:t>
            </a:r>
          </a:p>
        </p:txBody>
      </p:sp>
      <p:pic>
        <p:nvPicPr>
          <p:cNvPr id="126" name="Shape 126" descr="concourse-logo-white.png"/>
          <p:cNvPicPr preferRelativeResize="0"/>
          <p:nvPr/>
        </p:nvPicPr>
        <p:blipFill>
          <a:blip r:embed="rId3">
            <a:alphaModFix/>
          </a:blip>
          <a:stretch>
            <a:fillRect/>
          </a:stretch>
        </p:blipFill>
        <p:spPr>
          <a:xfrm>
            <a:off x="61232" y="4589962"/>
            <a:ext cx="457199" cy="45157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emp Basic with Rule">
    <p:bg>
      <p:bgPr>
        <a:solidFill>
          <a:srgbClr val="17232A"/>
        </a:solidFill>
        <a:effectLst/>
      </p:bgPr>
    </p:bg>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57199" y="320039"/>
            <a:ext cx="8229600" cy="363558"/>
          </a:xfrm>
          <a:prstGeom prst="rect">
            <a:avLst/>
          </a:prstGeom>
          <a:noFill/>
          <a:ln>
            <a:noFill/>
          </a:ln>
        </p:spPr>
        <p:txBody>
          <a:bodyPr lIns="91425" tIns="91425" rIns="91425" bIns="91425" anchor="ctr" anchorCtr="0"/>
          <a:lstStyle>
            <a:lvl1pPr marL="0" marR="0" lvl="0" indent="0" algn="l" rtl="0">
              <a:spcBef>
                <a:spcPts val="0"/>
              </a:spcBef>
              <a:buClr>
                <a:schemeClr val="lt1"/>
              </a:buClr>
              <a:buFont typeface="Arial"/>
              <a:buNone/>
              <a:defRPr sz="3200" b="0"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8" name="Shape 18"/>
          <p:cNvSpPr txBox="1">
            <a:spLocks noGrp="1"/>
          </p:cNvSpPr>
          <p:nvPr>
            <p:ph type="body" idx="1"/>
          </p:nvPr>
        </p:nvSpPr>
        <p:spPr>
          <a:xfrm>
            <a:off x="457200" y="1108074"/>
            <a:ext cx="8229600" cy="3082924"/>
          </a:xfrm>
          <a:prstGeom prst="rect">
            <a:avLst/>
          </a:prstGeom>
          <a:noFill/>
          <a:ln>
            <a:noFill/>
          </a:ln>
        </p:spPr>
        <p:txBody>
          <a:bodyPr lIns="91425" tIns="91425" rIns="91425" bIns="91425" anchor="t" anchorCtr="0"/>
          <a:lstStyle>
            <a:lvl1pPr marL="342900" marR="0" lvl="0" indent="-165100" algn="l" rtl="0">
              <a:spcBef>
                <a:spcPts val="560"/>
              </a:spcBef>
              <a:buClr>
                <a:schemeClr val="lt1"/>
              </a:buClr>
              <a:buSzPct val="100000"/>
              <a:buFont typeface="Arial"/>
              <a:buChar char="•"/>
              <a:defRPr sz="2800" b="0" i="0" u="none" strike="noStrike" cap="none">
                <a:solidFill>
                  <a:schemeClr val="lt1"/>
                </a:solidFill>
                <a:latin typeface="Arial"/>
                <a:ea typeface="Arial"/>
                <a:cs typeface="Arial"/>
                <a:sym typeface="Arial"/>
              </a:defRPr>
            </a:lvl1pPr>
            <a:lvl2pPr marL="742950" marR="0" lvl="1" indent="-133350" algn="l" rtl="0">
              <a:spcBef>
                <a:spcPts val="480"/>
              </a:spcBef>
              <a:buClr>
                <a:schemeClr val="lt1"/>
              </a:buClr>
              <a:buSzPct val="100000"/>
              <a:buFont typeface="Arial"/>
              <a:buChar char="–"/>
              <a:defRPr sz="2400" b="0" i="0" u="none" strike="noStrike" cap="none">
                <a:solidFill>
                  <a:schemeClr val="lt1"/>
                </a:solidFill>
                <a:latin typeface="Arial"/>
                <a:ea typeface="Arial"/>
                <a:cs typeface="Arial"/>
                <a:sym typeface="Arial"/>
              </a:defRPr>
            </a:lvl2pPr>
            <a:lvl3pPr marL="1143000" marR="0" lvl="2" indent="-101600" algn="l" rtl="0">
              <a:spcBef>
                <a:spcPts val="400"/>
              </a:spcBef>
              <a:buClr>
                <a:schemeClr val="lt1"/>
              </a:buClr>
              <a:buSzPct val="100000"/>
              <a:buFont typeface="Arial"/>
              <a:buChar char="•"/>
              <a:defRPr sz="2000" b="0" i="0" u="none" strike="noStrike" cap="none">
                <a:solidFill>
                  <a:schemeClr val="lt1"/>
                </a:solidFill>
                <a:latin typeface="Arial"/>
                <a:ea typeface="Arial"/>
                <a:cs typeface="Arial"/>
                <a:sym typeface="Arial"/>
              </a:defRPr>
            </a:lvl3pPr>
            <a:lvl4pPr marL="1600200" marR="0" lvl="3" indent="-114300" algn="l" rtl="0">
              <a:spcBef>
                <a:spcPts val="360"/>
              </a:spcBef>
              <a:buClr>
                <a:schemeClr val="lt1"/>
              </a:buClr>
              <a:buSzPct val="100000"/>
              <a:buFont typeface="Arial"/>
              <a:buChar char="–"/>
              <a:defRPr sz="1800" b="0" i="0" u="none" strike="noStrike" cap="none">
                <a:solidFill>
                  <a:schemeClr val="lt1"/>
                </a:solidFill>
                <a:latin typeface="Arial"/>
                <a:ea typeface="Arial"/>
                <a:cs typeface="Arial"/>
                <a:sym typeface="Arial"/>
              </a:defRPr>
            </a:lvl4pPr>
            <a:lvl5pPr marL="2057400" marR="0" lvl="4" indent="-114300" algn="l" rtl="0">
              <a:spcBef>
                <a:spcPts val="360"/>
              </a:spcBef>
              <a:buClr>
                <a:schemeClr val="lt1"/>
              </a:buClr>
              <a:buSzPct val="100000"/>
              <a:buFont typeface="Arial"/>
              <a:buChar char="»"/>
              <a:defRPr sz="1800" b="0" i="0" u="none" strike="noStrike" cap="none">
                <a:solidFill>
                  <a:schemeClr val="lt1"/>
                </a:solidFill>
                <a:latin typeface="Arial"/>
                <a:ea typeface="Arial"/>
                <a:cs typeface="Arial"/>
                <a:sym typeface="Arial"/>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
        <p:nvSpPr>
          <p:cNvPr id="19" name="Shape 19"/>
          <p:cNvSpPr/>
          <p:nvPr/>
        </p:nvSpPr>
        <p:spPr>
          <a:xfrm>
            <a:off x="0" y="4629150"/>
            <a:ext cx="9144000" cy="385762"/>
          </a:xfrm>
          <a:prstGeom prst="rect">
            <a:avLst/>
          </a:prstGeom>
          <a:solidFill>
            <a:srgbClr val="00786E"/>
          </a:solidFill>
          <a:ln>
            <a:noFill/>
          </a:ln>
        </p:spPr>
        <p:txBody>
          <a:bodyPr lIns="91425" tIns="45700" rIns="91425" bIns="45700" anchor="ctr" anchorCtr="0">
            <a:noAutofit/>
          </a:bodyPr>
          <a:lstStyle/>
          <a:p>
            <a:pPr marL="0" marR="0" lvl="0" indent="0" algn="l"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sp>
        <p:nvSpPr>
          <p:cNvPr id="20" name="Shape 20"/>
          <p:cNvSpPr txBox="1"/>
          <p:nvPr/>
        </p:nvSpPr>
        <p:spPr>
          <a:xfrm>
            <a:off x="366712" y="5018448"/>
            <a:ext cx="2274886" cy="92333"/>
          </a:xfrm>
          <a:prstGeom prst="rect">
            <a:avLst/>
          </a:prstGeom>
          <a:noFill/>
          <a:ln>
            <a:noFill/>
          </a:ln>
        </p:spPr>
        <p:txBody>
          <a:bodyPr lIns="0" tIns="0" rIns="0" bIns="0" anchor="t" anchorCtr="0">
            <a:noAutofit/>
          </a:bodyPr>
          <a:lstStyle/>
          <a:p>
            <a:pPr marL="0" marR="0" lvl="0" indent="0" algn="l" rtl="0">
              <a:spcBef>
                <a:spcPts val="0"/>
              </a:spcBef>
              <a:buSzPct val="25000"/>
              <a:buNone/>
            </a:pPr>
            <a:r>
              <a:rPr lang="en-US" sz="600" b="0" i="0" u="none" strike="noStrike" cap="none">
                <a:solidFill>
                  <a:srgbClr val="7F7F7F"/>
                </a:solidFill>
                <a:latin typeface="Arial"/>
                <a:ea typeface="Arial"/>
                <a:cs typeface="Arial"/>
                <a:sym typeface="Arial"/>
              </a:rPr>
              <a:t>© Copyright 201</a:t>
            </a:r>
            <a:r>
              <a:rPr lang="en-US" sz="600">
                <a:solidFill>
                  <a:srgbClr val="7F7F7F"/>
                </a:solidFill>
              </a:rPr>
              <a:t>6</a:t>
            </a:r>
            <a:r>
              <a:rPr lang="en-US" sz="600" b="0" i="0" u="none" strike="noStrike" cap="none">
                <a:solidFill>
                  <a:srgbClr val="7F7F7F"/>
                </a:solidFill>
                <a:latin typeface="Arial"/>
                <a:ea typeface="Arial"/>
                <a:cs typeface="Arial"/>
                <a:sym typeface="Arial"/>
              </a:rPr>
              <a:t> Pivotal. All rights reserved.</a:t>
            </a:r>
          </a:p>
        </p:txBody>
      </p:sp>
      <p:pic>
        <p:nvPicPr>
          <p:cNvPr id="21" name="Shape 21" descr="Pivotal_Logo_white.png"/>
          <p:cNvPicPr preferRelativeResize="0"/>
          <p:nvPr/>
        </p:nvPicPr>
        <p:blipFill rotWithShape="1">
          <a:blip r:embed="rId2">
            <a:alphaModFix/>
          </a:blip>
          <a:srcRect/>
          <a:stretch/>
        </p:blipFill>
        <p:spPr>
          <a:xfrm>
            <a:off x="7941732" y="4713966"/>
            <a:ext cx="957261" cy="219454"/>
          </a:xfrm>
          <a:prstGeom prst="rect">
            <a:avLst/>
          </a:prstGeom>
          <a:noFill/>
          <a:ln>
            <a:noFill/>
          </a:ln>
        </p:spPr>
      </p:pic>
      <p:cxnSp>
        <p:nvCxnSpPr>
          <p:cNvPr id="22" name="Shape 22"/>
          <p:cNvCxnSpPr/>
          <p:nvPr/>
        </p:nvCxnSpPr>
        <p:spPr>
          <a:xfrm>
            <a:off x="0" y="885930"/>
            <a:ext cx="9144000" cy="0"/>
          </a:xfrm>
          <a:prstGeom prst="straightConnector1">
            <a:avLst/>
          </a:prstGeom>
          <a:noFill/>
          <a:ln w="9525" cap="flat" cmpd="sng">
            <a:solidFill>
              <a:srgbClr val="E8E8E8"/>
            </a:solidFill>
            <a:prstDash val="solid"/>
            <a:round/>
            <a:headEnd type="none" w="med" len="med"/>
            <a:tailEnd type="none" w="med" len="med"/>
          </a:ln>
        </p:spPr>
      </p:cxnSp>
      <p:pic>
        <p:nvPicPr>
          <p:cNvPr id="23" name="Shape 23" descr="concourse-logo-white.png"/>
          <p:cNvPicPr preferRelativeResize="0"/>
          <p:nvPr/>
        </p:nvPicPr>
        <p:blipFill>
          <a:blip r:embed="rId3">
            <a:alphaModFix/>
          </a:blip>
          <a:stretch>
            <a:fillRect/>
          </a:stretch>
        </p:blipFill>
        <p:spPr>
          <a:xfrm>
            <a:off x="61232" y="4589962"/>
            <a:ext cx="457199" cy="451576"/>
          </a:xfrm>
          <a:prstGeom prst="rect">
            <a:avLst/>
          </a:prstGeom>
          <a:noFill/>
          <a:ln>
            <a:noFill/>
          </a:ln>
        </p:spPr>
      </p:pic>
      <p:sp>
        <p:nvSpPr>
          <p:cNvPr id="24" name="Shape 24"/>
          <p:cNvSpPr txBox="1"/>
          <p:nvPr/>
        </p:nvSpPr>
        <p:spPr>
          <a:xfrm>
            <a:off x="543446" y="4615300"/>
            <a:ext cx="1094400" cy="413400"/>
          </a:xfrm>
          <a:prstGeom prst="rect">
            <a:avLst/>
          </a:prstGeom>
          <a:noFill/>
          <a:ln>
            <a:noFill/>
          </a:ln>
        </p:spPr>
        <p:txBody>
          <a:bodyPr lIns="91425" tIns="91425" rIns="91425" bIns="91425" anchor="t" anchorCtr="0">
            <a:noAutofit/>
          </a:bodyPr>
          <a:lstStyle/>
          <a:p>
            <a:pPr lvl="0" rtl="0">
              <a:spcBef>
                <a:spcPts val="0"/>
              </a:spcBef>
              <a:buNone/>
            </a:pPr>
            <a:r>
              <a:rPr lang="en-US">
                <a:solidFill>
                  <a:srgbClr val="FFFFFF"/>
                </a:solidFill>
                <a:latin typeface="Roboto"/>
                <a:ea typeface="Roboto"/>
                <a:cs typeface="Roboto"/>
                <a:sym typeface="Roboto"/>
              </a:rPr>
              <a:t>Concourse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Slide">
    <p:spTree>
      <p:nvGrpSpPr>
        <p:cNvPr id="1" name="Shape 25"/>
        <p:cNvGrpSpPr/>
        <p:nvPr/>
      </p:nvGrpSpPr>
      <p:grpSpPr>
        <a:xfrm>
          <a:off x="0" y="0"/>
          <a:ext cx="0" cy="0"/>
          <a:chOff x="0" y="0"/>
          <a:chExt cx="0" cy="0"/>
        </a:xfrm>
      </p:grpSpPr>
      <p:sp>
        <p:nvSpPr>
          <p:cNvPr id="26" name="Shape 26"/>
          <p:cNvSpPr/>
          <p:nvPr/>
        </p:nvSpPr>
        <p:spPr>
          <a:xfrm>
            <a:off x="-89646" y="-27989"/>
            <a:ext cx="9259047" cy="5220256"/>
          </a:xfrm>
          <a:prstGeom prst="rect">
            <a:avLst/>
          </a:prstGeom>
          <a:solidFill>
            <a:schemeClr val="accent1"/>
          </a:solidFill>
          <a:ln w="25400" cap="flat" cmpd="sng">
            <a:solidFill>
              <a:srgbClr val="0D645B"/>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pic>
        <p:nvPicPr>
          <p:cNvPr id="27" name="Shape 27" descr="PivLogo_White.png"/>
          <p:cNvPicPr preferRelativeResize="0"/>
          <p:nvPr/>
        </p:nvPicPr>
        <p:blipFill rotWithShape="1">
          <a:blip r:embed="rId2">
            <a:alphaModFix/>
          </a:blip>
          <a:srcRect/>
          <a:stretch/>
        </p:blipFill>
        <p:spPr>
          <a:xfrm>
            <a:off x="7401984" y="366152"/>
            <a:ext cx="1364190" cy="309289"/>
          </a:xfrm>
          <a:prstGeom prst="rect">
            <a:avLst/>
          </a:prstGeom>
          <a:noFill/>
          <a:ln>
            <a:noFill/>
          </a:ln>
        </p:spPr>
      </p:pic>
      <p:sp>
        <p:nvSpPr>
          <p:cNvPr id="28" name="Shape 28"/>
          <p:cNvSpPr txBox="1">
            <a:spLocks noGrp="1"/>
          </p:cNvSpPr>
          <p:nvPr>
            <p:ph type="ctrTitle"/>
          </p:nvPr>
        </p:nvSpPr>
        <p:spPr>
          <a:xfrm>
            <a:off x="1134020" y="2005053"/>
            <a:ext cx="6530787" cy="1147664"/>
          </a:xfrm>
          <a:prstGeom prst="rect">
            <a:avLst/>
          </a:prstGeom>
          <a:noFill/>
          <a:ln>
            <a:noFill/>
          </a:ln>
        </p:spPr>
        <p:txBody>
          <a:bodyPr lIns="91425" tIns="91425" rIns="91425" bIns="91425" anchor="ctr" anchorCtr="0"/>
          <a:lstStyle>
            <a:lvl1pPr marL="0" marR="0" lvl="0" indent="0" algn="l" rtl="0">
              <a:lnSpc>
                <a:spcPct val="80000"/>
              </a:lnSpc>
              <a:spcBef>
                <a:spcPts val="0"/>
              </a:spcBef>
              <a:spcAft>
                <a:spcPts val="500"/>
              </a:spcAft>
              <a:buClr>
                <a:srgbClr val="FFFFFF"/>
              </a:buClr>
              <a:buFont typeface="Source Sans Pro"/>
              <a:buNone/>
              <a:defRPr sz="4800" b="1" i="0" u="none" strike="noStrike" cap="none">
                <a:solidFill>
                  <a:srgbClr val="FFFFFF"/>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9" name="Shape 29"/>
          <p:cNvSpPr txBox="1">
            <a:spLocks noGrp="1"/>
          </p:cNvSpPr>
          <p:nvPr>
            <p:ph type="subTitle" idx="1"/>
          </p:nvPr>
        </p:nvSpPr>
        <p:spPr>
          <a:xfrm>
            <a:off x="1134020" y="1586263"/>
            <a:ext cx="6110923" cy="314872"/>
          </a:xfrm>
          <a:prstGeom prst="rect">
            <a:avLst/>
          </a:prstGeom>
          <a:noFill/>
          <a:ln>
            <a:noFill/>
          </a:ln>
        </p:spPr>
        <p:txBody>
          <a:bodyPr lIns="91425" tIns="91425" rIns="91425" bIns="91425" anchor="t" anchorCtr="0"/>
          <a:lstStyle>
            <a:lvl1pPr marL="0" marR="0" lvl="0" indent="0" algn="l" rtl="0">
              <a:spcBef>
                <a:spcPts val="320"/>
              </a:spcBef>
              <a:buClr>
                <a:schemeClr val="dk1"/>
              </a:buClr>
              <a:buFont typeface="Arial"/>
              <a:buNone/>
              <a:defRPr sz="1600" b="0" i="0" u="none" strike="noStrike" cap="none">
                <a:solidFill>
                  <a:schemeClr val="dk1"/>
                </a:solidFill>
                <a:latin typeface="Source Sans Pro"/>
                <a:ea typeface="Source Sans Pro"/>
                <a:cs typeface="Source Sans Pro"/>
                <a:sym typeface="Source Sans Pro"/>
              </a:defRPr>
            </a:lvl1pPr>
            <a:lvl2pPr marL="457200" marR="0" lvl="1" indent="0" algn="ctr" rtl="0">
              <a:spcBef>
                <a:spcPts val="480"/>
              </a:spcBef>
              <a:buClr>
                <a:srgbClr val="8B8B8B"/>
              </a:buClr>
              <a:buFont typeface="Arial"/>
              <a:buNone/>
              <a:defRPr sz="2400" b="0" i="0" u="none" strike="noStrike" cap="none">
                <a:solidFill>
                  <a:srgbClr val="8B8B8B"/>
                </a:solidFill>
                <a:latin typeface="Source Sans Pro"/>
                <a:ea typeface="Source Sans Pro"/>
                <a:cs typeface="Source Sans Pro"/>
                <a:sym typeface="Source Sans Pro"/>
              </a:defRPr>
            </a:lvl2pPr>
            <a:lvl3pPr marL="914400" marR="0" lvl="2" indent="0" algn="ctr" rtl="0">
              <a:spcBef>
                <a:spcPts val="400"/>
              </a:spcBef>
              <a:buClr>
                <a:srgbClr val="8B8B8B"/>
              </a:buClr>
              <a:buFont typeface="Arial"/>
              <a:buNone/>
              <a:defRPr sz="2000" b="0" i="0" u="none" strike="noStrike" cap="none">
                <a:solidFill>
                  <a:srgbClr val="8B8B8B"/>
                </a:solidFill>
                <a:latin typeface="Source Sans Pro"/>
                <a:ea typeface="Source Sans Pro"/>
                <a:cs typeface="Source Sans Pro"/>
                <a:sym typeface="Source Sans Pro"/>
              </a:defRPr>
            </a:lvl3pPr>
            <a:lvl4pPr marL="1371600" marR="0" lvl="3" indent="0" algn="ctr" rtl="0">
              <a:spcBef>
                <a:spcPts val="360"/>
              </a:spcBef>
              <a:buClr>
                <a:srgbClr val="8B8B8B"/>
              </a:buClr>
              <a:buFont typeface="Arial"/>
              <a:buNone/>
              <a:defRPr sz="1800" b="0" i="0" u="none" strike="noStrike" cap="none">
                <a:solidFill>
                  <a:srgbClr val="8B8B8B"/>
                </a:solidFill>
                <a:latin typeface="Source Sans Pro"/>
                <a:ea typeface="Source Sans Pro"/>
                <a:cs typeface="Source Sans Pro"/>
                <a:sym typeface="Source Sans Pro"/>
              </a:defRPr>
            </a:lvl4pPr>
            <a:lvl5pPr marL="1828800" marR="0" lvl="4" indent="0" algn="ctr" rtl="0">
              <a:spcBef>
                <a:spcPts val="360"/>
              </a:spcBef>
              <a:buClr>
                <a:srgbClr val="8B8B8B"/>
              </a:buClr>
              <a:buFont typeface="Arial"/>
              <a:buNone/>
              <a:defRPr sz="1800" b="0" i="0" u="none" strike="noStrike" cap="none">
                <a:solidFill>
                  <a:srgbClr val="8B8B8B"/>
                </a:solidFill>
                <a:latin typeface="Source Sans Pro"/>
                <a:ea typeface="Source Sans Pro"/>
                <a:cs typeface="Source Sans Pro"/>
                <a:sym typeface="Source Sans Pro"/>
              </a:defRPr>
            </a:lvl5pPr>
            <a:lvl6pPr marL="2286000" marR="0" lvl="5" indent="0" algn="ctr" rtl="0">
              <a:spcBef>
                <a:spcPts val="400"/>
              </a:spcBef>
              <a:buClr>
                <a:srgbClr val="8B8B8B"/>
              </a:buClr>
              <a:buFont typeface="Arial"/>
              <a:buNone/>
              <a:defRPr sz="2000" b="0" i="0" u="none" strike="noStrike" cap="none">
                <a:solidFill>
                  <a:srgbClr val="8B8B8B"/>
                </a:solidFill>
                <a:latin typeface="Source Sans Pro"/>
                <a:ea typeface="Source Sans Pro"/>
                <a:cs typeface="Source Sans Pro"/>
                <a:sym typeface="Source Sans Pro"/>
              </a:defRPr>
            </a:lvl6pPr>
            <a:lvl7pPr marL="2743200" marR="0" lvl="6" indent="0" algn="ctr" rtl="0">
              <a:spcBef>
                <a:spcPts val="400"/>
              </a:spcBef>
              <a:buClr>
                <a:srgbClr val="8B8B8B"/>
              </a:buClr>
              <a:buFont typeface="Arial"/>
              <a:buNone/>
              <a:defRPr sz="2000" b="0" i="0" u="none" strike="noStrike" cap="none">
                <a:solidFill>
                  <a:srgbClr val="8B8B8B"/>
                </a:solidFill>
                <a:latin typeface="Source Sans Pro"/>
                <a:ea typeface="Source Sans Pro"/>
                <a:cs typeface="Source Sans Pro"/>
                <a:sym typeface="Source Sans Pro"/>
              </a:defRPr>
            </a:lvl7pPr>
            <a:lvl8pPr marL="3200400" marR="0" lvl="7" indent="0" algn="ctr" rtl="0">
              <a:spcBef>
                <a:spcPts val="400"/>
              </a:spcBef>
              <a:buClr>
                <a:srgbClr val="8B8B8B"/>
              </a:buClr>
              <a:buFont typeface="Arial"/>
              <a:buNone/>
              <a:defRPr sz="2000" b="0" i="0" u="none" strike="noStrike" cap="none">
                <a:solidFill>
                  <a:srgbClr val="8B8B8B"/>
                </a:solidFill>
                <a:latin typeface="Source Sans Pro"/>
                <a:ea typeface="Source Sans Pro"/>
                <a:cs typeface="Source Sans Pro"/>
                <a:sym typeface="Source Sans Pro"/>
              </a:defRPr>
            </a:lvl8pPr>
            <a:lvl9pPr marL="3657600" marR="0" lvl="8" indent="0" algn="ctr" rtl="0">
              <a:spcBef>
                <a:spcPts val="400"/>
              </a:spcBef>
              <a:buClr>
                <a:srgbClr val="8B8B8B"/>
              </a:buClr>
              <a:buFont typeface="Arial"/>
              <a:buNone/>
              <a:defRPr sz="2000" b="0" i="0" u="none" strike="noStrike" cap="none">
                <a:solidFill>
                  <a:srgbClr val="8B8B8B"/>
                </a:solidFill>
                <a:latin typeface="Source Sans Pro"/>
                <a:ea typeface="Source Sans Pro"/>
                <a:cs typeface="Source Sans Pro"/>
                <a:sym typeface="Source Sans Pro"/>
              </a:defRPr>
            </a:lvl9pPr>
          </a:lstStyle>
          <a:p>
            <a:endParaRPr/>
          </a:p>
        </p:txBody>
      </p:sp>
      <p:sp>
        <p:nvSpPr>
          <p:cNvPr id="30" name="Shape 30"/>
          <p:cNvSpPr txBox="1">
            <a:spLocks noGrp="1"/>
          </p:cNvSpPr>
          <p:nvPr>
            <p:ph type="body" idx="2"/>
          </p:nvPr>
        </p:nvSpPr>
        <p:spPr>
          <a:xfrm>
            <a:off x="1134020" y="3315823"/>
            <a:ext cx="7881472" cy="345128"/>
          </a:xfrm>
          <a:prstGeom prst="rect">
            <a:avLst/>
          </a:prstGeom>
          <a:noFill/>
          <a:ln>
            <a:noFill/>
          </a:ln>
        </p:spPr>
        <p:txBody>
          <a:bodyPr lIns="91425" tIns="91425" rIns="91425" bIns="91425" anchor="t" anchorCtr="0"/>
          <a:lstStyle>
            <a:lvl1pPr marL="0" marR="0" lvl="0" indent="0" algn="l" rtl="0">
              <a:spcBef>
                <a:spcPts val="280"/>
              </a:spcBef>
              <a:buClr>
                <a:schemeClr val="accent5"/>
              </a:buClr>
              <a:buFont typeface="Arial"/>
              <a:buNone/>
              <a:defRPr sz="1400" b="0" i="0" u="none" strike="noStrike" cap="none">
                <a:solidFill>
                  <a:schemeClr val="accent5"/>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360"/>
              </a:spcBef>
              <a:buClr>
                <a:srgbClr val="878787"/>
              </a:buClr>
              <a:buFont typeface="Arial"/>
              <a:buNone/>
              <a:defRPr sz="18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360"/>
              </a:spcBef>
              <a:buClr>
                <a:srgbClr val="878787"/>
              </a:buClr>
              <a:buFont typeface="Arial"/>
              <a:buNone/>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1_Title Slide">
    <p:spTree>
      <p:nvGrpSpPr>
        <p:cNvPr id="1" name="Shape 31"/>
        <p:cNvGrpSpPr/>
        <p:nvPr/>
      </p:nvGrpSpPr>
      <p:grpSpPr>
        <a:xfrm>
          <a:off x="0" y="0"/>
          <a:ext cx="0" cy="0"/>
          <a:chOff x="0" y="0"/>
          <a:chExt cx="0" cy="0"/>
        </a:xfrm>
      </p:grpSpPr>
      <p:sp>
        <p:nvSpPr>
          <p:cNvPr id="32" name="Shape 32"/>
          <p:cNvSpPr/>
          <p:nvPr/>
        </p:nvSpPr>
        <p:spPr>
          <a:xfrm>
            <a:off x="-89646" y="-27989"/>
            <a:ext cx="9259047" cy="5220256"/>
          </a:xfrm>
          <a:prstGeom prst="rect">
            <a:avLst/>
          </a:prstGeom>
          <a:solidFill>
            <a:srgbClr val="1B2831"/>
          </a:solidFill>
          <a:ln w="25400" cap="flat" cmpd="sng">
            <a:solidFill>
              <a:srgbClr val="0D645B"/>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pic>
        <p:nvPicPr>
          <p:cNvPr id="33" name="Shape 33" descr="PivLogo_White.png"/>
          <p:cNvPicPr preferRelativeResize="0"/>
          <p:nvPr/>
        </p:nvPicPr>
        <p:blipFill rotWithShape="1">
          <a:blip r:embed="rId2">
            <a:alphaModFix/>
          </a:blip>
          <a:srcRect/>
          <a:stretch/>
        </p:blipFill>
        <p:spPr>
          <a:xfrm>
            <a:off x="7401984" y="366152"/>
            <a:ext cx="1364190" cy="309289"/>
          </a:xfrm>
          <a:prstGeom prst="rect">
            <a:avLst/>
          </a:prstGeom>
          <a:noFill/>
          <a:ln>
            <a:noFill/>
          </a:ln>
        </p:spPr>
      </p:pic>
      <p:sp>
        <p:nvSpPr>
          <p:cNvPr id="34" name="Shape 34"/>
          <p:cNvSpPr txBox="1">
            <a:spLocks noGrp="1"/>
          </p:cNvSpPr>
          <p:nvPr>
            <p:ph type="ctrTitle"/>
          </p:nvPr>
        </p:nvSpPr>
        <p:spPr>
          <a:xfrm>
            <a:off x="1134020" y="2005053"/>
            <a:ext cx="6530787" cy="1147664"/>
          </a:xfrm>
          <a:prstGeom prst="rect">
            <a:avLst/>
          </a:prstGeom>
          <a:noFill/>
          <a:ln>
            <a:noFill/>
          </a:ln>
        </p:spPr>
        <p:txBody>
          <a:bodyPr lIns="91425" tIns="91425" rIns="91425" bIns="91425" anchor="ctr" anchorCtr="0"/>
          <a:lstStyle>
            <a:lvl1pPr marL="0" marR="0" lvl="0" indent="0" algn="l" rtl="0">
              <a:lnSpc>
                <a:spcPct val="80000"/>
              </a:lnSpc>
              <a:spcBef>
                <a:spcPts val="0"/>
              </a:spcBef>
              <a:spcAft>
                <a:spcPts val="500"/>
              </a:spcAft>
              <a:buClr>
                <a:srgbClr val="FFFFFF"/>
              </a:buClr>
              <a:buFont typeface="Source Sans Pro"/>
              <a:buNone/>
              <a:defRPr sz="4800" b="1" i="0" u="none" strike="noStrike" cap="none">
                <a:solidFill>
                  <a:srgbClr val="FFFFFF"/>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5" name="Shape 35"/>
          <p:cNvSpPr txBox="1">
            <a:spLocks noGrp="1"/>
          </p:cNvSpPr>
          <p:nvPr>
            <p:ph type="subTitle" idx="1"/>
          </p:nvPr>
        </p:nvSpPr>
        <p:spPr>
          <a:xfrm>
            <a:off x="1134020" y="1586263"/>
            <a:ext cx="6110923" cy="314872"/>
          </a:xfrm>
          <a:prstGeom prst="rect">
            <a:avLst/>
          </a:prstGeom>
          <a:noFill/>
          <a:ln>
            <a:noFill/>
          </a:ln>
        </p:spPr>
        <p:txBody>
          <a:bodyPr lIns="91425" tIns="91425" rIns="91425" bIns="91425" anchor="t" anchorCtr="0"/>
          <a:lstStyle>
            <a:lvl1pPr marL="0" marR="0" lvl="0" indent="0" algn="l" rtl="0">
              <a:spcBef>
                <a:spcPts val="320"/>
              </a:spcBef>
              <a:buClr>
                <a:srgbClr val="43E5D5"/>
              </a:buClr>
              <a:buFont typeface="Arial"/>
              <a:buNone/>
              <a:defRPr sz="1600" b="0" i="0" u="none" strike="noStrike" cap="none">
                <a:solidFill>
                  <a:srgbClr val="43E5D5"/>
                </a:solidFill>
                <a:latin typeface="Source Sans Pro"/>
                <a:ea typeface="Source Sans Pro"/>
                <a:cs typeface="Source Sans Pro"/>
                <a:sym typeface="Source Sans Pro"/>
              </a:defRPr>
            </a:lvl1pPr>
            <a:lvl2pPr marL="457200" marR="0" lvl="1" indent="0" algn="ctr" rtl="0">
              <a:spcBef>
                <a:spcPts val="480"/>
              </a:spcBef>
              <a:buClr>
                <a:srgbClr val="8B8B8B"/>
              </a:buClr>
              <a:buFont typeface="Arial"/>
              <a:buNone/>
              <a:defRPr sz="2400" b="0" i="0" u="none" strike="noStrike" cap="none">
                <a:solidFill>
                  <a:srgbClr val="8B8B8B"/>
                </a:solidFill>
                <a:latin typeface="Source Sans Pro"/>
                <a:ea typeface="Source Sans Pro"/>
                <a:cs typeface="Source Sans Pro"/>
                <a:sym typeface="Source Sans Pro"/>
              </a:defRPr>
            </a:lvl2pPr>
            <a:lvl3pPr marL="914400" marR="0" lvl="2" indent="0" algn="ctr" rtl="0">
              <a:spcBef>
                <a:spcPts val="400"/>
              </a:spcBef>
              <a:buClr>
                <a:srgbClr val="8B8B8B"/>
              </a:buClr>
              <a:buFont typeface="Arial"/>
              <a:buNone/>
              <a:defRPr sz="2000" b="0" i="0" u="none" strike="noStrike" cap="none">
                <a:solidFill>
                  <a:srgbClr val="8B8B8B"/>
                </a:solidFill>
                <a:latin typeface="Source Sans Pro"/>
                <a:ea typeface="Source Sans Pro"/>
                <a:cs typeface="Source Sans Pro"/>
                <a:sym typeface="Source Sans Pro"/>
              </a:defRPr>
            </a:lvl3pPr>
            <a:lvl4pPr marL="1371600" marR="0" lvl="3" indent="0" algn="ctr" rtl="0">
              <a:spcBef>
                <a:spcPts val="360"/>
              </a:spcBef>
              <a:buClr>
                <a:srgbClr val="8B8B8B"/>
              </a:buClr>
              <a:buFont typeface="Arial"/>
              <a:buNone/>
              <a:defRPr sz="1800" b="0" i="0" u="none" strike="noStrike" cap="none">
                <a:solidFill>
                  <a:srgbClr val="8B8B8B"/>
                </a:solidFill>
                <a:latin typeface="Source Sans Pro"/>
                <a:ea typeface="Source Sans Pro"/>
                <a:cs typeface="Source Sans Pro"/>
                <a:sym typeface="Source Sans Pro"/>
              </a:defRPr>
            </a:lvl4pPr>
            <a:lvl5pPr marL="1828800" marR="0" lvl="4" indent="0" algn="ctr" rtl="0">
              <a:spcBef>
                <a:spcPts val="360"/>
              </a:spcBef>
              <a:buClr>
                <a:srgbClr val="8B8B8B"/>
              </a:buClr>
              <a:buFont typeface="Arial"/>
              <a:buNone/>
              <a:defRPr sz="1800" b="0" i="0" u="none" strike="noStrike" cap="none">
                <a:solidFill>
                  <a:srgbClr val="8B8B8B"/>
                </a:solidFill>
                <a:latin typeface="Source Sans Pro"/>
                <a:ea typeface="Source Sans Pro"/>
                <a:cs typeface="Source Sans Pro"/>
                <a:sym typeface="Source Sans Pro"/>
              </a:defRPr>
            </a:lvl5pPr>
            <a:lvl6pPr marL="2286000" marR="0" lvl="5" indent="0" algn="ctr" rtl="0">
              <a:spcBef>
                <a:spcPts val="400"/>
              </a:spcBef>
              <a:buClr>
                <a:srgbClr val="8B8B8B"/>
              </a:buClr>
              <a:buFont typeface="Arial"/>
              <a:buNone/>
              <a:defRPr sz="2000" b="0" i="0" u="none" strike="noStrike" cap="none">
                <a:solidFill>
                  <a:srgbClr val="8B8B8B"/>
                </a:solidFill>
                <a:latin typeface="Source Sans Pro"/>
                <a:ea typeface="Source Sans Pro"/>
                <a:cs typeface="Source Sans Pro"/>
                <a:sym typeface="Source Sans Pro"/>
              </a:defRPr>
            </a:lvl6pPr>
            <a:lvl7pPr marL="2743200" marR="0" lvl="6" indent="0" algn="ctr" rtl="0">
              <a:spcBef>
                <a:spcPts val="400"/>
              </a:spcBef>
              <a:buClr>
                <a:srgbClr val="8B8B8B"/>
              </a:buClr>
              <a:buFont typeface="Arial"/>
              <a:buNone/>
              <a:defRPr sz="2000" b="0" i="0" u="none" strike="noStrike" cap="none">
                <a:solidFill>
                  <a:srgbClr val="8B8B8B"/>
                </a:solidFill>
                <a:latin typeface="Source Sans Pro"/>
                <a:ea typeface="Source Sans Pro"/>
                <a:cs typeface="Source Sans Pro"/>
                <a:sym typeface="Source Sans Pro"/>
              </a:defRPr>
            </a:lvl7pPr>
            <a:lvl8pPr marL="3200400" marR="0" lvl="7" indent="0" algn="ctr" rtl="0">
              <a:spcBef>
                <a:spcPts val="400"/>
              </a:spcBef>
              <a:buClr>
                <a:srgbClr val="8B8B8B"/>
              </a:buClr>
              <a:buFont typeface="Arial"/>
              <a:buNone/>
              <a:defRPr sz="2000" b="0" i="0" u="none" strike="noStrike" cap="none">
                <a:solidFill>
                  <a:srgbClr val="8B8B8B"/>
                </a:solidFill>
                <a:latin typeface="Source Sans Pro"/>
                <a:ea typeface="Source Sans Pro"/>
                <a:cs typeface="Source Sans Pro"/>
                <a:sym typeface="Source Sans Pro"/>
              </a:defRPr>
            </a:lvl8pPr>
            <a:lvl9pPr marL="3657600" marR="0" lvl="8" indent="0" algn="ctr" rtl="0">
              <a:spcBef>
                <a:spcPts val="400"/>
              </a:spcBef>
              <a:buClr>
                <a:srgbClr val="8B8B8B"/>
              </a:buClr>
              <a:buFont typeface="Arial"/>
              <a:buNone/>
              <a:defRPr sz="2000" b="0" i="0" u="none" strike="noStrike" cap="none">
                <a:solidFill>
                  <a:srgbClr val="8B8B8B"/>
                </a:solidFill>
                <a:latin typeface="Source Sans Pro"/>
                <a:ea typeface="Source Sans Pro"/>
                <a:cs typeface="Source Sans Pro"/>
                <a:sym typeface="Source Sans Pro"/>
              </a:defRPr>
            </a:lvl9pPr>
          </a:lstStyle>
          <a:p>
            <a:endParaRPr/>
          </a:p>
        </p:txBody>
      </p:sp>
      <p:sp>
        <p:nvSpPr>
          <p:cNvPr id="36" name="Shape 36"/>
          <p:cNvSpPr txBox="1">
            <a:spLocks noGrp="1"/>
          </p:cNvSpPr>
          <p:nvPr>
            <p:ph type="body" idx="2"/>
          </p:nvPr>
        </p:nvSpPr>
        <p:spPr>
          <a:xfrm>
            <a:off x="1134020" y="3315823"/>
            <a:ext cx="7881472" cy="345128"/>
          </a:xfrm>
          <a:prstGeom prst="rect">
            <a:avLst/>
          </a:prstGeom>
          <a:noFill/>
          <a:ln>
            <a:noFill/>
          </a:ln>
        </p:spPr>
        <p:txBody>
          <a:bodyPr lIns="91425" tIns="91425" rIns="91425" bIns="91425" anchor="t" anchorCtr="0"/>
          <a:lstStyle>
            <a:lvl1pPr marL="0" marR="0" lvl="0" indent="0" algn="l" rtl="0">
              <a:spcBef>
                <a:spcPts val="280"/>
              </a:spcBef>
              <a:buClr>
                <a:schemeClr val="accent5"/>
              </a:buClr>
              <a:buFont typeface="Arial"/>
              <a:buNone/>
              <a:defRPr sz="1400" b="0" i="0" u="none" strike="noStrike" cap="none">
                <a:solidFill>
                  <a:schemeClr val="accent5"/>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360"/>
              </a:spcBef>
              <a:buClr>
                <a:srgbClr val="878787"/>
              </a:buClr>
              <a:buFont typeface="Arial"/>
              <a:buNone/>
              <a:defRPr sz="18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360"/>
              </a:spcBef>
              <a:buClr>
                <a:srgbClr val="878787"/>
              </a:buClr>
              <a:buFont typeface="Arial"/>
              <a:buNone/>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ustom Layout">
    <p:spTree>
      <p:nvGrpSpPr>
        <p:cNvPr id="1" name="Shape 37"/>
        <p:cNvGrpSpPr/>
        <p:nvPr/>
      </p:nvGrpSpPr>
      <p:grpSpPr>
        <a:xfrm>
          <a:off x="0" y="0"/>
          <a:ext cx="0" cy="0"/>
          <a:chOff x="0" y="0"/>
          <a:chExt cx="0" cy="0"/>
        </a:xfrm>
      </p:grpSpPr>
      <p:sp>
        <p:nvSpPr>
          <p:cNvPr id="38" name="Shape 38"/>
          <p:cNvSpPr/>
          <p:nvPr/>
        </p:nvSpPr>
        <p:spPr>
          <a:xfrm>
            <a:off x="0" y="0"/>
            <a:ext cx="10167471" cy="5143499"/>
          </a:xfrm>
          <a:prstGeom prst="rect">
            <a:avLst/>
          </a:prstGeom>
          <a:solidFill>
            <a:schemeClr val="dk2"/>
          </a:solidFill>
          <a:ln w="25400" cap="flat" cmpd="sng">
            <a:solidFill>
              <a:srgbClr val="1B1B1B"/>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sp>
        <p:nvSpPr>
          <p:cNvPr id="39" name="Shape 39"/>
          <p:cNvSpPr txBox="1">
            <a:spLocks noGrp="1"/>
          </p:cNvSpPr>
          <p:nvPr>
            <p:ph type="title"/>
          </p:nvPr>
        </p:nvSpPr>
        <p:spPr>
          <a:xfrm>
            <a:off x="1195325" y="1916327"/>
            <a:ext cx="6947615" cy="532285"/>
          </a:xfrm>
          <a:prstGeom prst="rect">
            <a:avLst/>
          </a:prstGeom>
          <a:noFill/>
          <a:ln>
            <a:noFill/>
          </a:ln>
        </p:spPr>
        <p:txBody>
          <a:bodyPr lIns="91425" tIns="91425" rIns="91425" bIns="91425" anchor="ctr" anchorCtr="0"/>
          <a:lstStyle>
            <a:lvl1pPr marL="0" marR="0" lvl="0" indent="0" algn="l" rtl="0">
              <a:spcBef>
                <a:spcPts val="0"/>
              </a:spcBef>
              <a:buClr>
                <a:schemeClr val="accent1"/>
              </a:buClr>
              <a:buFont typeface="Source Sans Pro"/>
              <a:buNone/>
              <a:defRPr sz="3600" b="1" i="0" u="none" strike="noStrike" cap="none">
                <a:solidFill>
                  <a:schemeClr val="accen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pic>
        <p:nvPicPr>
          <p:cNvPr id="40" name="Shape 40" descr="PivLogo_White.png"/>
          <p:cNvPicPr preferRelativeResize="0"/>
          <p:nvPr/>
        </p:nvPicPr>
        <p:blipFill rotWithShape="1">
          <a:blip r:embed="rId2">
            <a:alphaModFix/>
          </a:blip>
          <a:srcRect/>
          <a:stretch/>
        </p:blipFill>
        <p:spPr>
          <a:xfrm>
            <a:off x="7401984" y="366152"/>
            <a:ext cx="1364190" cy="309289"/>
          </a:xfrm>
          <a:prstGeom prst="rect">
            <a:avLst/>
          </a:prstGeom>
          <a:noFill/>
          <a:ln>
            <a:noFill/>
          </a:ln>
        </p:spPr>
      </p:pic>
      <p:sp>
        <p:nvSpPr>
          <p:cNvPr id="41" name="Shape 41"/>
          <p:cNvSpPr txBox="1">
            <a:spLocks noGrp="1"/>
          </p:cNvSpPr>
          <p:nvPr>
            <p:ph type="body" idx="1"/>
          </p:nvPr>
        </p:nvSpPr>
        <p:spPr>
          <a:xfrm>
            <a:off x="1195325" y="2502216"/>
            <a:ext cx="5828552" cy="437904"/>
          </a:xfrm>
          <a:prstGeom prst="rect">
            <a:avLst/>
          </a:prstGeom>
          <a:noFill/>
          <a:ln>
            <a:noFill/>
          </a:ln>
        </p:spPr>
        <p:txBody>
          <a:bodyPr lIns="91425" tIns="91425" rIns="91425" bIns="91425" anchor="t" anchorCtr="0"/>
          <a:lstStyle>
            <a:lvl1pPr marL="0" marR="0" lvl="0" indent="0" algn="l" rtl="0">
              <a:spcBef>
                <a:spcPts val="480"/>
              </a:spcBef>
              <a:buClr>
                <a:schemeClr val="lt1"/>
              </a:buClr>
              <a:buFont typeface="Arial"/>
              <a:buNone/>
              <a:defRPr sz="2400" b="0" i="0" u="none" strike="noStrike" cap="none">
                <a:solidFill>
                  <a:schemeClr val="lt1"/>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1143000" marR="0" lvl="2"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3pPr>
            <a:lvl4pPr marL="1600200" marR="0" lvl="3"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4pPr>
            <a:lvl5pPr marL="2057400" marR="0" lvl="4"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
        <p:nvSpPr>
          <p:cNvPr id="42" name="Shape 42"/>
          <p:cNvSpPr txBox="1">
            <a:spLocks noGrp="1"/>
          </p:cNvSpPr>
          <p:nvPr>
            <p:ph type="body" idx="2"/>
          </p:nvPr>
        </p:nvSpPr>
        <p:spPr>
          <a:xfrm>
            <a:off x="1195325" y="4442307"/>
            <a:ext cx="7881472" cy="379642"/>
          </a:xfrm>
          <a:prstGeom prst="rect">
            <a:avLst/>
          </a:prstGeom>
          <a:noFill/>
          <a:ln>
            <a:noFill/>
          </a:ln>
        </p:spPr>
        <p:txBody>
          <a:bodyPr lIns="91425" tIns="91425" rIns="91425" bIns="91425" anchor="t" anchorCtr="0"/>
          <a:lstStyle>
            <a:lvl1pPr marL="0" marR="0" lvl="0" indent="0" algn="l" rtl="0">
              <a:spcBef>
                <a:spcPts val="360"/>
              </a:spcBef>
              <a:buClr>
                <a:schemeClr val="accent5"/>
              </a:buClr>
              <a:buFont typeface="Arial"/>
              <a:buNone/>
              <a:defRPr sz="1800" b="0" i="0" u="none" strike="noStrike" cap="none">
                <a:solidFill>
                  <a:schemeClr val="accent5"/>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360"/>
              </a:spcBef>
              <a:buClr>
                <a:srgbClr val="878787"/>
              </a:buClr>
              <a:buFont typeface="Arial"/>
              <a:buNone/>
              <a:defRPr sz="18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360"/>
              </a:spcBef>
              <a:buClr>
                <a:srgbClr val="878787"/>
              </a:buClr>
              <a:buFont typeface="Arial"/>
              <a:buNone/>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2_Custom Layout">
    <p:spTree>
      <p:nvGrpSpPr>
        <p:cNvPr id="1" name="Shape 43"/>
        <p:cNvGrpSpPr/>
        <p:nvPr/>
      </p:nvGrpSpPr>
      <p:grpSpPr>
        <a:xfrm>
          <a:off x="0" y="0"/>
          <a:ext cx="0" cy="0"/>
          <a:chOff x="0" y="0"/>
          <a:chExt cx="0" cy="0"/>
        </a:xfrm>
      </p:grpSpPr>
      <p:sp>
        <p:nvSpPr>
          <p:cNvPr id="44" name="Shape 44"/>
          <p:cNvSpPr/>
          <p:nvPr/>
        </p:nvSpPr>
        <p:spPr>
          <a:xfrm>
            <a:off x="0" y="0"/>
            <a:ext cx="10167471" cy="5143499"/>
          </a:xfrm>
          <a:prstGeom prst="rect">
            <a:avLst/>
          </a:prstGeom>
          <a:solidFill>
            <a:schemeClr val="dk2"/>
          </a:solidFill>
          <a:ln w="25400" cap="flat" cmpd="sng">
            <a:solidFill>
              <a:srgbClr val="1B1B1B"/>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Source Sans Pro"/>
              <a:ea typeface="Source Sans Pro"/>
              <a:cs typeface="Source Sans Pro"/>
              <a:sym typeface="Source Sans Pro"/>
            </a:endParaRPr>
          </a:p>
        </p:txBody>
      </p:sp>
      <p:sp>
        <p:nvSpPr>
          <p:cNvPr id="45" name="Shape 45"/>
          <p:cNvSpPr>
            <a:spLocks noGrp="1"/>
          </p:cNvSpPr>
          <p:nvPr>
            <p:ph type="pic" idx="2"/>
          </p:nvPr>
        </p:nvSpPr>
        <p:spPr>
          <a:xfrm>
            <a:off x="0" y="0"/>
            <a:ext cx="9144000" cy="5143499"/>
          </a:xfrm>
          <a:prstGeom prst="rect">
            <a:avLst/>
          </a:prstGeom>
          <a:noFill/>
          <a:ln>
            <a:noFill/>
          </a:ln>
        </p:spPr>
        <p:txBody>
          <a:bodyPr lIns="91425" tIns="91425" rIns="91425" bIns="91425" anchor="t" anchorCtr="0"/>
          <a:lstStyle>
            <a:lvl1pPr marL="342900" marR="0" lvl="0" indent="-165100" algn="l" rtl="0">
              <a:spcBef>
                <a:spcPts val="560"/>
              </a:spcBef>
              <a:buClr>
                <a:srgbClr val="878787"/>
              </a:buClr>
              <a:buSzPct val="100000"/>
              <a:buFont typeface="Arial"/>
              <a:buChar char="•"/>
              <a:defRPr sz="2800" b="0" i="0" u="none" strike="noStrike" cap="none">
                <a:solidFill>
                  <a:srgbClr val="878787"/>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1143000" marR="0" lvl="2"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3pPr>
            <a:lvl4pPr marL="1600200" marR="0" lvl="3"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4pPr>
            <a:lvl5pPr marL="2057400" marR="0" lvl="4"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
        <p:nvSpPr>
          <p:cNvPr id="46" name="Shape 46"/>
          <p:cNvSpPr txBox="1">
            <a:spLocks noGrp="1"/>
          </p:cNvSpPr>
          <p:nvPr>
            <p:ph type="title"/>
          </p:nvPr>
        </p:nvSpPr>
        <p:spPr>
          <a:xfrm>
            <a:off x="1117708" y="407953"/>
            <a:ext cx="6947615" cy="585513"/>
          </a:xfrm>
          <a:prstGeom prst="rect">
            <a:avLst/>
          </a:prstGeom>
          <a:noFill/>
          <a:ln>
            <a:noFill/>
          </a:ln>
        </p:spPr>
        <p:txBody>
          <a:bodyPr lIns="91425" tIns="91425" rIns="91425" bIns="91425" anchor="ctr" anchorCtr="0"/>
          <a:lstStyle>
            <a:lvl1pPr marL="0" marR="0" lvl="0" indent="0" algn="l" rtl="0">
              <a:spcBef>
                <a:spcPts val="0"/>
              </a:spcBef>
              <a:buClr>
                <a:schemeClr val="lt1"/>
              </a:buClr>
              <a:buFont typeface="Source Sans Pro"/>
              <a:buNone/>
              <a:defRPr sz="3600" b="1" i="0" u="none" strike="noStrike" cap="none">
                <a:solidFill>
                  <a:schemeClr val="l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7" name="Shape 47"/>
          <p:cNvSpPr txBox="1">
            <a:spLocks noGrp="1"/>
          </p:cNvSpPr>
          <p:nvPr>
            <p:ph type="body" idx="1"/>
          </p:nvPr>
        </p:nvSpPr>
        <p:spPr>
          <a:xfrm>
            <a:off x="1117708" y="998561"/>
            <a:ext cx="5828552" cy="481695"/>
          </a:xfrm>
          <a:prstGeom prst="rect">
            <a:avLst/>
          </a:prstGeom>
          <a:noFill/>
          <a:ln>
            <a:noFill/>
          </a:ln>
        </p:spPr>
        <p:txBody>
          <a:bodyPr lIns="91425" tIns="91425" rIns="91425" bIns="91425" anchor="t" anchorCtr="0"/>
          <a:lstStyle>
            <a:lvl1pPr marL="0" marR="0" lvl="0" indent="0" algn="l" rtl="0">
              <a:spcBef>
                <a:spcPts val="480"/>
              </a:spcBef>
              <a:buClr>
                <a:schemeClr val="lt1"/>
              </a:buClr>
              <a:buFont typeface="Arial"/>
              <a:buNone/>
              <a:defRPr sz="2400" b="0" i="0" u="none" strike="noStrike" cap="none">
                <a:solidFill>
                  <a:schemeClr val="lt1"/>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1143000" marR="0" lvl="2"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3pPr>
            <a:lvl4pPr marL="1600200" marR="0" lvl="3"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4pPr>
            <a:lvl5pPr marL="2057400" marR="0" lvl="4"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3_Custom Layout">
    <p:spTree>
      <p:nvGrpSpPr>
        <p:cNvPr id="1" name="Shape 48"/>
        <p:cNvGrpSpPr/>
        <p:nvPr/>
      </p:nvGrpSpPr>
      <p:grpSpPr>
        <a:xfrm>
          <a:off x="0" y="0"/>
          <a:ext cx="0" cy="0"/>
          <a:chOff x="0" y="0"/>
          <a:chExt cx="0" cy="0"/>
        </a:xfrm>
      </p:grpSpPr>
      <p:sp>
        <p:nvSpPr>
          <p:cNvPr id="49" name="Shape 49"/>
          <p:cNvSpPr/>
          <p:nvPr/>
        </p:nvSpPr>
        <p:spPr>
          <a:xfrm>
            <a:off x="0" y="0"/>
            <a:ext cx="10167471" cy="5143499"/>
          </a:xfrm>
          <a:prstGeom prst="rect">
            <a:avLst/>
          </a:prstGeom>
          <a:solidFill>
            <a:schemeClr val="dk2"/>
          </a:solidFill>
          <a:ln w="25400" cap="flat" cmpd="sng">
            <a:solidFill>
              <a:srgbClr val="1B1B1B"/>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rgbClr val="0A1215"/>
              </a:solidFill>
              <a:latin typeface="Source Sans Pro"/>
              <a:ea typeface="Source Sans Pro"/>
              <a:cs typeface="Source Sans Pro"/>
              <a:sym typeface="Source Sans Pro"/>
            </a:endParaRPr>
          </a:p>
        </p:txBody>
      </p:sp>
      <p:sp>
        <p:nvSpPr>
          <p:cNvPr id="50" name="Shape 50"/>
          <p:cNvSpPr>
            <a:spLocks noGrp="1"/>
          </p:cNvSpPr>
          <p:nvPr>
            <p:ph type="pic" idx="2"/>
          </p:nvPr>
        </p:nvSpPr>
        <p:spPr>
          <a:xfrm>
            <a:off x="0" y="1756833"/>
            <a:ext cx="9144000" cy="3386666"/>
          </a:xfrm>
          <a:prstGeom prst="rect">
            <a:avLst/>
          </a:prstGeom>
          <a:noFill/>
          <a:ln>
            <a:noFill/>
          </a:ln>
        </p:spPr>
        <p:txBody>
          <a:bodyPr lIns="91425" tIns="91425" rIns="91425" bIns="91425" anchor="t" anchorCtr="0"/>
          <a:lstStyle>
            <a:lvl1pPr marL="342900" marR="0" lvl="0" indent="-165100" algn="l" rtl="0">
              <a:spcBef>
                <a:spcPts val="560"/>
              </a:spcBef>
              <a:buClr>
                <a:srgbClr val="878787"/>
              </a:buClr>
              <a:buSzPct val="100000"/>
              <a:buFont typeface="Arial"/>
              <a:buChar char="•"/>
              <a:defRPr sz="2800" b="0" i="0" u="none" strike="noStrike" cap="none">
                <a:solidFill>
                  <a:srgbClr val="878787"/>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1143000" marR="0" lvl="2"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3pPr>
            <a:lvl4pPr marL="1600200" marR="0" lvl="3"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4pPr>
            <a:lvl5pPr marL="2057400" marR="0" lvl="4"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
        <p:nvSpPr>
          <p:cNvPr id="51" name="Shape 51"/>
          <p:cNvSpPr txBox="1">
            <a:spLocks noGrp="1"/>
          </p:cNvSpPr>
          <p:nvPr>
            <p:ph type="title"/>
          </p:nvPr>
        </p:nvSpPr>
        <p:spPr>
          <a:xfrm>
            <a:off x="1117708" y="407953"/>
            <a:ext cx="6947615" cy="585513"/>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Source Sans Pro"/>
              <a:buNone/>
              <a:defRPr sz="3600" b="1" i="0" u="none" strike="noStrike" cap="none">
                <a:solidFill>
                  <a:schemeClr val="l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2" name="Shape 52"/>
          <p:cNvSpPr txBox="1">
            <a:spLocks noGrp="1"/>
          </p:cNvSpPr>
          <p:nvPr>
            <p:ph type="body" idx="1"/>
          </p:nvPr>
        </p:nvSpPr>
        <p:spPr>
          <a:xfrm>
            <a:off x="1677241" y="998561"/>
            <a:ext cx="5828552" cy="481695"/>
          </a:xfrm>
          <a:prstGeom prst="rect">
            <a:avLst/>
          </a:prstGeom>
          <a:noFill/>
          <a:ln>
            <a:noFill/>
          </a:ln>
        </p:spPr>
        <p:txBody>
          <a:bodyPr lIns="91425" tIns="91425" rIns="91425" bIns="91425" anchor="t" anchorCtr="0"/>
          <a:lstStyle>
            <a:lvl1pPr marL="0" marR="0" lvl="0" indent="0" algn="ctr" rtl="0">
              <a:spcBef>
                <a:spcPts val="480"/>
              </a:spcBef>
              <a:buClr>
                <a:schemeClr val="lt1"/>
              </a:buClr>
              <a:buFont typeface="Arial"/>
              <a:buNone/>
              <a:defRPr sz="2400" b="0" i="0" u="none" strike="noStrike" cap="none">
                <a:solidFill>
                  <a:schemeClr val="lt1"/>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1143000" marR="0" lvl="2"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3pPr>
            <a:lvl4pPr marL="1600200" marR="0" lvl="3"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4pPr>
            <a:lvl5pPr marL="2057400" marR="0" lvl="4"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1_Custom Layout">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199" y="87914"/>
            <a:ext cx="6662271" cy="857250"/>
          </a:xfrm>
          <a:prstGeom prst="rect">
            <a:avLst/>
          </a:prstGeom>
          <a:noFill/>
          <a:ln>
            <a:noFill/>
          </a:ln>
        </p:spPr>
        <p:txBody>
          <a:bodyPr lIns="91425" tIns="91425" rIns="91425" bIns="91425" anchor="ctr" anchorCtr="0"/>
          <a:lstStyle>
            <a:lvl1pPr marL="0" marR="0" lvl="0" indent="0" algn="l" rtl="0">
              <a:spcBef>
                <a:spcPts val="0"/>
              </a:spcBef>
              <a:buClr>
                <a:schemeClr val="accent1"/>
              </a:buClr>
              <a:buFont typeface="Source Sans Pro"/>
              <a:buNone/>
              <a:defRPr sz="2800" b="1" i="0" u="none" strike="noStrike" cap="none">
                <a:solidFill>
                  <a:schemeClr val="accen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1519380"/>
            <a:ext cx="8229600" cy="3075242"/>
          </a:xfrm>
          <a:prstGeom prst="rect">
            <a:avLst/>
          </a:prstGeom>
          <a:noFill/>
          <a:ln>
            <a:noFill/>
          </a:ln>
        </p:spPr>
        <p:txBody>
          <a:bodyPr lIns="91425" tIns="91425" rIns="91425" bIns="91425" anchor="t" anchorCtr="0"/>
          <a:lstStyle>
            <a:lvl1pPr marL="0" marR="0" lvl="0" indent="0" algn="l" rtl="0">
              <a:spcBef>
                <a:spcPts val="560"/>
              </a:spcBef>
              <a:buClr>
                <a:srgbClr val="878787"/>
              </a:buClr>
              <a:buFont typeface="Arial"/>
              <a:buNone/>
              <a:defRPr sz="2800" b="0" i="0" u="none" strike="noStrike" cap="none">
                <a:solidFill>
                  <a:srgbClr val="878787"/>
                </a:solidFill>
                <a:latin typeface="Source Sans Pro"/>
                <a:ea typeface="Source Sans Pro"/>
                <a:cs typeface="Source Sans Pro"/>
                <a:sym typeface="Source Sans Pro"/>
              </a:defRPr>
            </a:lvl1pPr>
            <a:lvl2pPr marL="457200" marR="0" lvl="1" indent="0" algn="l" rtl="0">
              <a:spcBef>
                <a:spcPts val="480"/>
              </a:spcBef>
              <a:buClr>
                <a:srgbClr val="878787"/>
              </a:buClr>
              <a:buFont typeface="Arial"/>
              <a:buNone/>
              <a:defRPr sz="2400" b="0" i="0" u="none" strike="noStrike" cap="none">
                <a:solidFill>
                  <a:srgbClr val="878787"/>
                </a:solidFill>
                <a:latin typeface="Source Sans Pro"/>
                <a:ea typeface="Source Sans Pro"/>
                <a:cs typeface="Source Sans Pro"/>
                <a:sym typeface="Source Sans Pro"/>
              </a:defRPr>
            </a:lvl2pPr>
            <a:lvl3pPr marL="914400" marR="0" lvl="2" indent="0" algn="l" rtl="0">
              <a:spcBef>
                <a:spcPts val="400"/>
              </a:spcBef>
              <a:buClr>
                <a:srgbClr val="878787"/>
              </a:buClr>
              <a:buFont typeface="Arial"/>
              <a:buNone/>
              <a:defRPr sz="2000" b="0" i="0" u="none" strike="noStrike" cap="none">
                <a:solidFill>
                  <a:srgbClr val="878787"/>
                </a:solidFill>
                <a:latin typeface="Source Sans Pro"/>
                <a:ea typeface="Source Sans Pro"/>
                <a:cs typeface="Source Sans Pro"/>
                <a:sym typeface="Source Sans Pro"/>
              </a:defRPr>
            </a:lvl3pPr>
            <a:lvl4pPr marL="1371600" marR="0" lvl="3" indent="0" algn="l" rtl="0">
              <a:spcBef>
                <a:spcPts val="360"/>
              </a:spcBef>
              <a:buClr>
                <a:srgbClr val="878787"/>
              </a:buClr>
              <a:buFont typeface="Arial"/>
              <a:buNone/>
              <a:defRPr sz="1800" b="0" i="0" u="none" strike="noStrike" cap="none">
                <a:solidFill>
                  <a:srgbClr val="878787"/>
                </a:solidFill>
                <a:latin typeface="Source Sans Pro"/>
                <a:ea typeface="Source Sans Pro"/>
                <a:cs typeface="Source Sans Pro"/>
                <a:sym typeface="Source Sans Pro"/>
              </a:defRPr>
            </a:lvl4pPr>
            <a:lvl5pPr marL="1828800" marR="0" lvl="4" indent="0" algn="l" rtl="0">
              <a:spcBef>
                <a:spcPts val="360"/>
              </a:spcBef>
              <a:buClr>
                <a:srgbClr val="878787"/>
              </a:buClr>
              <a:buFont typeface="Arial"/>
              <a:buNone/>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cxnSp>
        <p:nvCxnSpPr>
          <p:cNvPr id="56" name="Shape 56"/>
          <p:cNvCxnSpPr/>
          <p:nvPr/>
        </p:nvCxnSpPr>
        <p:spPr>
          <a:xfrm>
            <a:off x="0" y="952605"/>
            <a:ext cx="9144000" cy="0"/>
          </a:xfrm>
          <a:prstGeom prst="straightConnector1">
            <a:avLst/>
          </a:prstGeom>
          <a:noFill/>
          <a:ln w="9525" cap="flat" cmpd="sng">
            <a:solidFill>
              <a:srgbClr val="E8E8E8"/>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57199" y="342231"/>
            <a:ext cx="6662271" cy="363558"/>
          </a:xfrm>
          <a:prstGeom prst="rect">
            <a:avLst/>
          </a:prstGeom>
          <a:noFill/>
          <a:ln>
            <a:noFill/>
          </a:ln>
        </p:spPr>
        <p:txBody>
          <a:bodyPr lIns="91425" tIns="91425" rIns="91425" bIns="91425" anchor="ctr" anchorCtr="0"/>
          <a:lstStyle>
            <a:lvl1pPr marL="0" marR="0" lvl="0" indent="0" algn="l" rtl="0">
              <a:spcBef>
                <a:spcPts val="0"/>
              </a:spcBef>
              <a:buClr>
                <a:schemeClr val="accent1"/>
              </a:buClr>
              <a:buFont typeface="Source Sans Pro"/>
              <a:buNone/>
              <a:defRPr sz="2800" b="1" i="0" u="none" strike="noStrike" cap="none">
                <a:solidFill>
                  <a:schemeClr val="accen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9" name="Shape 59"/>
          <p:cNvSpPr txBox="1">
            <a:spLocks noGrp="1"/>
          </p:cNvSpPr>
          <p:nvPr>
            <p:ph type="body" idx="1"/>
          </p:nvPr>
        </p:nvSpPr>
        <p:spPr>
          <a:xfrm>
            <a:off x="457200" y="1200150"/>
            <a:ext cx="4038599" cy="3394472"/>
          </a:xfrm>
          <a:prstGeom prst="rect">
            <a:avLst/>
          </a:prstGeom>
          <a:noFill/>
          <a:ln>
            <a:noFill/>
          </a:ln>
        </p:spPr>
        <p:txBody>
          <a:bodyPr lIns="91425" tIns="91425" rIns="91425" bIns="91425" anchor="t" anchorCtr="0"/>
          <a:lstStyle>
            <a:lvl1pPr marL="342900" marR="0" lvl="0" indent="-19050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1pPr>
            <a:lvl2pPr marL="742950" marR="0" lvl="1" indent="-15875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2pPr>
            <a:lvl3pPr marL="1143000" marR="0" lvl="2"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3pPr>
            <a:lvl4pPr marL="1600200" marR="0" lvl="3" indent="-127000" algn="l" rtl="0">
              <a:spcBef>
                <a:spcPts val="320"/>
              </a:spcBef>
              <a:buClr>
                <a:srgbClr val="878787"/>
              </a:buClr>
              <a:buSzPct val="100000"/>
              <a:buFont typeface="Arial"/>
              <a:buChar char="–"/>
              <a:defRPr sz="1600" b="0" i="0" u="none" strike="noStrike" cap="none">
                <a:solidFill>
                  <a:srgbClr val="878787"/>
                </a:solidFill>
                <a:latin typeface="Source Sans Pro"/>
                <a:ea typeface="Source Sans Pro"/>
                <a:cs typeface="Source Sans Pro"/>
                <a:sym typeface="Source Sans Pro"/>
              </a:defRPr>
            </a:lvl4pPr>
            <a:lvl5pPr marL="2057400" marR="0" lvl="4" indent="-127000" algn="l" rtl="0">
              <a:spcBef>
                <a:spcPts val="320"/>
              </a:spcBef>
              <a:buClr>
                <a:srgbClr val="878787"/>
              </a:buClr>
              <a:buSzPct val="100000"/>
              <a:buFont typeface="Arial"/>
              <a:buChar char="»"/>
              <a:defRPr sz="1600" b="0" i="0" u="none" strike="noStrike" cap="none">
                <a:solidFill>
                  <a:srgbClr val="878787"/>
                </a:solidFill>
                <a:latin typeface="Source Sans Pro"/>
                <a:ea typeface="Source Sans Pro"/>
                <a:cs typeface="Source Sans Pro"/>
                <a:sym typeface="Source Sans Pro"/>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9pPr>
          </a:lstStyle>
          <a:p>
            <a:endParaRPr/>
          </a:p>
        </p:txBody>
      </p:sp>
      <p:sp>
        <p:nvSpPr>
          <p:cNvPr id="60" name="Shape 60"/>
          <p:cNvSpPr txBox="1">
            <a:spLocks noGrp="1"/>
          </p:cNvSpPr>
          <p:nvPr>
            <p:ph type="body" idx="2"/>
          </p:nvPr>
        </p:nvSpPr>
        <p:spPr>
          <a:xfrm>
            <a:off x="4648200" y="1200150"/>
            <a:ext cx="4038599" cy="3394472"/>
          </a:xfrm>
          <a:prstGeom prst="rect">
            <a:avLst/>
          </a:prstGeom>
          <a:noFill/>
          <a:ln>
            <a:noFill/>
          </a:ln>
        </p:spPr>
        <p:txBody>
          <a:bodyPr lIns="91425" tIns="91425" rIns="91425" bIns="91425" anchor="t" anchorCtr="0"/>
          <a:lstStyle>
            <a:lvl1pPr marL="342900" marR="0" lvl="0" indent="-19050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1pPr>
            <a:lvl2pPr marL="742950" marR="0" lvl="1" indent="-15875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2pPr>
            <a:lvl3pPr marL="1143000" marR="0" lvl="2"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3pPr>
            <a:lvl4pPr marL="1600200" marR="0" lvl="3" indent="-127000" algn="l" rtl="0">
              <a:spcBef>
                <a:spcPts val="320"/>
              </a:spcBef>
              <a:buClr>
                <a:srgbClr val="878787"/>
              </a:buClr>
              <a:buSzPct val="100000"/>
              <a:buFont typeface="Arial"/>
              <a:buChar char="–"/>
              <a:defRPr sz="1600" b="0" i="0" u="none" strike="noStrike" cap="none">
                <a:solidFill>
                  <a:srgbClr val="878787"/>
                </a:solidFill>
                <a:latin typeface="Source Sans Pro"/>
                <a:ea typeface="Source Sans Pro"/>
                <a:cs typeface="Source Sans Pro"/>
                <a:sym typeface="Source Sans Pro"/>
              </a:defRPr>
            </a:lvl4pPr>
            <a:lvl5pPr marL="2057400" marR="0" lvl="4" indent="-127000" algn="l" rtl="0">
              <a:spcBef>
                <a:spcPts val="320"/>
              </a:spcBef>
              <a:buClr>
                <a:srgbClr val="878787"/>
              </a:buClr>
              <a:buSzPct val="100000"/>
              <a:buFont typeface="Arial"/>
              <a:buChar char="»"/>
              <a:defRPr sz="1600" b="0" i="0" u="none" strike="noStrike" cap="none">
                <a:solidFill>
                  <a:srgbClr val="878787"/>
                </a:solidFill>
                <a:latin typeface="Source Sans Pro"/>
                <a:ea typeface="Source Sans Pro"/>
                <a:cs typeface="Source Sans Pro"/>
                <a:sym typeface="Source Sans Pro"/>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Source Sans Pro"/>
                <a:ea typeface="Source Sans Pro"/>
                <a:cs typeface="Source Sans Pro"/>
                <a:sym typeface="Source Sans Pro"/>
              </a:defRPr>
            </a:lvl9pPr>
          </a:lstStyle>
          <a:p>
            <a:endParaRPr/>
          </a:p>
        </p:txBody>
      </p:sp>
      <p:cxnSp>
        <p:nvCxnSpPr>
          <p:cNvPr id="61" name="Shape 61"/>
          <p:cNvCxnSpPr/>
          <p:nvPr/>
        </p:nvCxnSpPr>
        <p:spPr>
          <a:xfrm>
            <a:off x="0" y="952605"/>
            <a:ext cx="9144000" cy="0"/>
          </a:xfrm>
          <a:prstGeom prst="straightConnector1">
            <a:avLst/>
          </a:prstGeom>
          <a:noFill/>
          <a:ln w="9525" cap="flat" cmpd="sng">
            <a:solidFill>
              <a:srgbClr val="E8E8E8"/>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199" y="342231"/>
            <a:ext cx="6662271" cy="363558"/>
          </a:xfrm>
          <a:prstGeom prst="rect">
            <a:avLst/>
          </a:prstGeom>
          <a:noFill/>
          <a:ln>
            <a:noFill/>
          </a:ln>
        </p:spPr>
        <p:txBody>
          <a:bodyPr lIns="91425" tIns="91425" rIns="91425" bIns="91425" anchor="ctr" anchorCtr="0"/>
          <a:lstStyle>
            <a:lvl1pPr marL="0" marR="0" lvl="0" indent="0" algn="l" rtl="0">
              <a:spcBef>
                <a:spcPts val="0"/>
              </a:spcBef>
              <a:buClr>
                <a:schemeClr val="accent1"/>
              </a:buClr>
              <a:buFont typeface="Source Sans Pro"/>
              <a:buNone/>
              <a:defRPr sz="2800" b="1" i="0" u="none" strike="noStrike" cap="none">
                <a:solidFill>
                  <a:schemeClr val="accent1"/>
                </a:solidFill>
                <a:latin typeface="Source Sans Pro"/>
                <a:ea typeface="Source Sans Pro"/>
                <a:cs typeface="Source Sans Pro"/>
                <a:sym typeface="Source Sans Pr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519380"/>
            <a:ext cx="8229600" cy="3075242"/>
          </a:xfrm>
          <a:prstGeom prst="rect">
            <a:avLst/>
          </a:prstGeom>
          <a:noFill/>
          <a:ln>
            <a:noFill/>
          </a:ln>
        </p:spPr>
        <p:txBody>
          <a:bodyPr lIns="91425" tIns="91425" rIns="91425" bIns="91425" anchor="t" anchorCtr="0"/>
          <a:lstStyle>
            <a:lvl1pPr marL="342900" marR="0" lvl="0" indent="-165100" algn="l" rtl="0">
              <a:spcBef>
                <a:spcPts val="560"/>
              </a:spcBef>
              <a:buClr>
                <a:srgbClr val="878787"/>
              </a:buClr>
              <a:buSzPct val="100000"/>
              <a:buFont typeface="Arial"/>
              <a:buChar char="•"/>
              <a:defRPr sz="2800" b="0" i="0" u="none" strike="noStrike" cap="none">
                <a:solidFill>
                  <a:srgbClr val="878787"/>
                </a:solidFill>
                <a:latin typeface="Source Sans Pro"/>
                <a:ea typeface="Source Sans Pro"/>
                <a:cs typeface="Source Sans Pro"/>
                <a:sym typeface="Source Sans Pro"/>
              </a:defRPr>
            </a:lvl1pPr>
            <a:lvl2pPr marL="742950" marR="0" lvl="1" indent="-133350" algn="l" rtl="0">
              <a:spcBef>
                <a:spcPts val="480"/>
              </a:spcBef>
              <a:buClr>
                <a:srgbClr val="878787"/>
              </a:buClr>
              <a:buSzPct val="100000"/>
              <a:buFont typeface="Arial"/>
              <a:buChar char="–"/>
              <a:defRPr sz="2400" b="0" i="0" u="none" strike="noStrike" cap="none">
                <a:solidFill>
                  <a:srgbClr val="878787"/>
                </a:solidFill>
                <a:latin typeface="Source Sans Pro"/>
                <a:ea typeface="Source Sans Pro"/>
                <a:cs typeface="Source Sans Pro"/>
                <a:sym typeface="Source Sans Pro"/>
              </a:defRPr>
            </a:lvl2pPr>
            <a:lvl3pPr marL="1143000" marR="0" lvl="2" indent="-101600" algn="l" rtl="0">
              <a:spcBef>
                <a:spcPts val="400"/>
              </a:spcBef>
              <a:buClr>
                <a:srgbClr val="878787"/>
              </a:buClr>
              <a:buSzPct val="100000"/>
              <a:buFont typeface="Arial"/>
              <a:buChar char="•"/>
              <a:defRPr sz="2000" b="0" i="0" u="none" strike="noStrike" cap="none">
                <a:solidFill>
                  <a:srgbClr val="878787"/>
                </a:solidFill>
                <a:latin typeface="Source Sans Pro"/>
                <a:ea typeface="Source Sans Pro"/>
                <a:cs typeface="Source Sans Pro"/>
                <a:sym typeface="Source Sans Pro"/>
              </a:defRPr>
            </a:lvl3pPr>
            <a:lvl4pPr marL="1600200" marR="0" lvl="3"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4pPr>
            <a:lvl5pPr marL="2057400" marR="0" lvl="4" indent="-114300" algn="l" rtl="0">
              <a:spcBef>
                <a:spcPts val="360"/>
              </a:spcBef>
              <a:buClr>
                <a:srgbClr val="878787"/>
              </a:buClr>
              <a:buSzPct val="100000"/>
              <a:buFont typeface="Arial"/>
              <a:buChar char="»"/>
              <a:defRPr sz="1800" b="0" i="0" u="none" strike="noStrike" cap="none">
                <a:solidFill>
                  <a:srgbClr val="878787"/>
                </a:solidFill>
                <a:latin typeface="Source Sans Pro"/>
                <a:ea typeface="Source Sans Pro"/>
                <a:cs typeface="Source Sans Pro"/>
                <a:sym typeface="Source Sans Pro"/>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png"/><Relationship Id="rId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hyperlink" Target="https://github.com/concourse/time-resourc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hyperlink" Target="https://github.com/concourse/git-resource"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hyperlink" Target="http://concourse.ci/running-tasks.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mdomke/concourse-email-resource" TargetMode="External"/><Relationship Id="rId4" Type="http://schemas.openxmlformats.org/officeDocument/2006/relationships/hyperlink" Target="https://github.com/cloudfoundry-community/slack-notification-resource" TargetMode="External"/><Relationship Id="rId5" Type="http://schemas.openxmlformats.org/officeDocument/2006/relationships/hyperlink" Target="https://github.com/ECSTeam/twitter-resource" TargetMode="External"/><Relationship Id="rId6" Type="http://schemas.openxmlformats.org/officeDocument/2006/relationships/hyperlink" Target="https://concourse.ci/implementing-resources.html%23resource-metadata" TargetMode="External"/><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 Id="rId3"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hyperlink" Target="https://concourse.ci" TargetMode="External"/><Relationship Id="rId4" Type="http://schemas.openxmlformats.org/officeDocument/2006/relationships/hyperlink" Target="http://concourse.ci/vagrant.html" TargetMode="External"/><Relationship Id="rId5" Type="http://schemas.openxmlformats.org/officeDocument/2006/relationships/hyperlink" Target="http://concourse.ci/versioned-s3-artifacts.html" TargetMode="External"/><Relationship Id="rId6" Type="http://schemas.openxmlformats.org/officeDocument/2006/relationships/hyperlink" Target="https://github.com/patrickcrocker/PCF-demo" TargetMode="External"/><Relationship Id="rId7" Type="http://schemas.openxmlformats.org/officeDocument/2006/relationships/hyperlink" Target="http://concourse.ci/clusters-with-bosh.html" TargetMode="External"/><Relationship Id="rId8" Type="http://schemas.openxmlformats.org/officeDocument/2006/relationships/hyperlink" Target="https://concourseci.slack.com/" TargetMode="External"/><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131" name="Shape 131" descr="C:\Users\sdunn\Documents\Pivotal Corporate\presentation\New Approach to Big Data\assets\Strata-Data-wide.jpg"/>
          <p:cNvPicPr preferRelativeResize="0"/>
          <p:nvPr/>
        </p:nvPicPr>
        <p:blipFill rotWithShape="1">
          <a:blip r:embed="rId3">
            <a:alphaModFix/>
          </a:blip>
          <a:srcRect/>
          <a:stretch/>
        </p:blipFill>
        <p:spPr>
          <a:xfrm>
            <a:off x="-11615" y="-6536"/>
            <a:ext cx="9167100" cy="5156700"/>
          </a:xfrm>
          <a:prstGeom prst="rect">
            <a:avLst/>
          </a:prstGeom>
          <a:noFill/>
          <a:ln>
            <a:noFill/>
          </a:ln>
        </p:spPr>
      </p:pic>
      <p:sp>
        <p:nvSpPr>
          <p:cNvPr id="132" name="Shape 132"/>
          <p:cNvSpPr txBox="1"/>
          <p:nvPr/>
        </p:nvSpPr>
        <p:spPr>
          <a:xfrm>
            <a:off x="1427624" y="1563350"/>
            <a:ext cx="2803800" cy="801900"/>
          </a:xfrm>
          <a:prstGeom prst="rect">
            <a:avLst/>
          </a:prstGeom>
          <a:noFill/>
          <a:ln>
            <a:noFill/>
          </a:ln>
        </p:spPr>
        <p:txBody>
          <a:bodyPr lIns="91425" tIns="45700" rIns="91425" bIns="45700" anchor="t" anchorCtr="0">
            <a:noAutofit/>
          </a:bodyPr>
          <a:lstStyle/>
          <a:p>
            <a:pPr marL="0" marR="0" lvl="0" indent="0" algn="l" rtl="0">
              <a:spcBef>
                <a:spcPts val="0"/>
              </a:spcBef>
              <a:buClr>
                <a:schemeClr val="lt1"/>
              </a:buClr>
              <a:buSzPct val="25000"/>
              <a:buFont typeface="Roboto"/>
              <a:buNone/>
            </a:pPr>
            <a:r>
              <a:rPr lang="en-US" sz="4000">
                <a:solidFill>
                  <a:schemeClr val="lt1"/>
                </a:solidFill>
                <a:latin typeface="Roboto"/>
                <a:ea typeface="Roboto"/>
                <a:cs typeface="Roboto"/>
                <a:sym typeface="Roboto"/>
              </a:rPr>
              <a:t>Concourse</a:t>
            </a:r>
          </a:p>
        </p:txBody>
      </p:sp>
      <p:pic>
        <p:nvPicPr>
          <p:cNvPr id="133" name="Shape 133" descr="C:\Users\sdunn\Documents\Pivotal Corporate\presentation\Misc Assets\pivotal-logo.png"/>
          <p:cNvPicPr preferRelativeResize="0"/>
          <p:nvPr/>
        </p:nvPicPr>
        <p:blipFill rotWithShape="1">
          <a:blip r:embed="rId4">
            <a:alphaModFix/>
          </a:blip>
          <a:srcRect/>
          <a:stretch/>
        </p:blipFill>
        <p:spPr>
          <a:xfrm>
            <a:off x="566612" y="0"/>
            <a:ext cx="2045955" cy="801793"/>
          </a:xfrm>
          <a:prstGeom prst="rect">
            <a:avLst/>
          </a:prstGeom>
          <a:noFill/>
          <a:ln>
            <a:noFill/>
          </a:ln>
        </p:spPr>
      </p:pic>
      <p:sp>
        <p:nvSpPr>
          <p:cNvPr id="134" name="Shape 134"/>
          <p:cNvSpPr txBox="1"/>
          <p:nvPr/>
        </p:nvSpPr>
        <p:spPr>
          <a:xfrm>
            <a:off x="528350" y="2591700"/>
            <a:ext cx="3937800" cy="422400"/>
          </a:xfrm>
          <a:prstGeom prst="rect">
            <a:avLst/>
          </a:prstGeom>
          <a:noFill/>
          <a:ln>
            <a:noFill/>
          </a:ln>
        </p:spPr>
        <p:txBody>
          <a:bodyPr lIns="91425" tIns="91425" rIns="91425" bIns="91425" anchor="t" anchorCtr="0">
            <a:noAutofit/>
          </a:bodyPr>
          <a:lstStyle/>
          <a:p>
            <a:pPr lvl="0">
              <a:spcBef>
                <a:spcPts val="0"/>
              </a:spcBef>
              <a:buNone/>
            </a:pPr>
            <a:r>
              <a:rPr lang="en-US">
                <a:solidFill>
                  <a:srgbClr val="FFFFFF"/>
                </a:solidFill>
              </a:rPr>
              <a:t>CI that scales with your project</a:t>
            </a:r>
          </a:p>
        </p:txBody>
      </p:sp>
      <p:pic>
        <p:nvPicPr>
          <p:cNvPr id="135" name="Shape 135" descr="concourse-logo-white.png"/>
          <p:cNvPicPr preferRelativeResize="0"/>
          <p:nvPr/>
        </p:nvPicPr>
        <p:blipFill>
          <a:blip r:embed="rId5">
            <a:alphaModFix/>
          </a:blip>
          <a:stretch>
            <a:fillRect/>
          </a:stretch>
        </p:blipFill>
        <p:spPr>
          <a:xfrm>
            <a:off x="528344" y="1487144"/>
            <a:ext cx="811861" cy="801899"/>
          </a:xfrm>
          <a:prstGeom prst="rect">
            <a:avLst/>
          </a:prstGeom>
          <a:noFill/>
          <a:ln>
            <a:noFill/>
          </a:ln>
        </p:spPr>
      </p:pic>
      <p:sp>
        <p:nvSpPr>
          <p:cNvPr id="136" name="Shape 136"/>
          <p:cNvSpPr txBox="1"/>
          <p:nvPr/>
        </p:nvSpPr>
        <p:spPr>
          <a:xfrm>
            <a:off x="528350" y="3429900"/>
            <a:ext cx="3937800" cy="593400"/>
          </a:xfrm>
          <a:prstGeom prst="rect">
            <a:avLst/>
          </a:prstGeom>
          <a:noFill/>
          <a:ln>
            <a:noFill/>
          </a:ln>
        </p:spPr>
        <p:txBody>
          <a:bodyPr lIns="91425" tIns="91425" rIns="91425" bIns="91425" anchor="t" anchorCtr="0">
            <a:noAutofit/>
          </a:bodyPr>
          <a:lstStyle/>
          <a:p>
            <a:pPr lvl="0">
              <a:spcBef>
                <a:spcPts val="0"/>
              </a:spcBef>
              <a:buNone/>
            </a:pPr>
            <a:r>
              <a:rPr lang="en-US" dirty="0" smtClean="0">
                <a:solidFill>
                  <a:srgbClr val="FFFFFF"/>
                </a:solidFill>
              </a:rPr>
              <a:t>Yadhav Jayaraman</a:t>
            </a:r>
            <a:endParaRPr lang="en-US" dirty="0">
              <a:solidFill>
                <a:srgbClr val="FFFFFF"/>
              </a:solidFill>
            </a:endParaRPr>
          </a:p>
          <a:p>
            <a:pPr lvl="0" rtl="0">
              <a:spcBef>
                <a:spcPts val="0"/>
              </a:spcBef>
              <a:buNone/>
            </a:pPr>
            <a:r>
              <a:rPr lang="en-US" smtClean="0">
                <a:solidFill>
                  <a:srgbClr val="FFFFFF"/>
                </a:solidFill>
              </a:rPr>
              <a:t>Senior Platform </a:t>
            </a:r>
            <a:r>
              <a:rPr lang="en-US" dirty="0">
                <a:solidFill>
                  <a:srgbClr val="FFFFFF"/>
                </a:solidFill>
              </a:rPr>
              <a:t>Architect | Pivotal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Shape 237" descr="Screen Shot 2016-01-15 at 5.18.33 PM.png"/>
          <p:cNvPicPr preferRelativeResize="0"/>
          <p:nvPr/>
        </p:nvPicPr>
        <p:blipFill>
          <a:blip r:embed="rId3">
            <a:alphaModFix/>
          </a:blip>
          <a:stretch>
            <a:fillRect/>
          </a:stretch>
        </p:blipFill>
        <p:spPr>
          <a:xfrm>
            <a:off x="0" y="0"/>
            <a:ext cx="9143999"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p:nvPr/>
        </p:nvSpPr>
        <p:spPr>
          <a:xfrm>
            <a:off x="330300" y="992825"/>
            <a:ext cx="2444999" cy="1064999"/>
          </a:xfrm>
          <a:prstGeom prst="rect">
            <a:avLst/>
          </a:prstGeom>
          <a:noFill/>
          <a:ln>
            <a:noFill/>
          </a:ln>
        </p:spPr>
        <p:txBody>
          <a:bodyPr lIns="91425" tIns="91425" rIns="91425" bIns="91425" anchor="t" anchorCtr="0">
            <a:noAutofit/>
          </a:bodyPr>
          <a:lstStyle/>
          <a:p>
            <a:pPr lvl="0" algn="ctr" rtl="0">
              <a:spcBef>
                <a:spcPts val="0"/>
              </a:spcBef>
              <a:spcAft>
                <a:spcPts val="1000"/>
              </a:spcAft>
              <a:buNone/>
            </a:pPr>
            <a:r>
              <a:rPr lang="en-US">
                <a:solidFill>
                  <a:schemeClr val="lt1"/>
                </a:solidFill>
              </a:rPr>
              <a:t>resources</a:t>
            </a:r>
          </a:p>
          <a:p>
            <a:pPr lvl="0" algn="just" rtl="0">
              <a:spcBef>
                <a:spcPts val="0"/>
              </a:spcBef>
              <a:buNone/>
            </a:pPr>
            <a:r>
              <a:rPr lang="en-US" sz="1200">
                <a:solidFill>
                  <a:schemeClr val="lt1"/>
                </a:solidFill>
              </a:rPr>
              <a:t>detecting, fetching, creation of externally versioned “things”</a:t>
            </a:r>
          </a:p>
        </p:txBody>
      </p:sp>
      <p:sp>
        <p:nvSpPr>
          <p:cNvPr id="244" name="Shape 244"/>
          <p:cNvSpPr txBox="1"/>
          <p:nvPr/>
        </p:nvSpPr>
        <p:spPr>
          <a:xfrm>
            <a:off x="1659000" y="298650"/>
            <a:ext cx="5826000"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Concourse Concepts: simple primitives</a:t>
            </a:r>
          </a:p>
        </p:txBody>
      </p:sp>
      <p:sp>
        <p:nvSpPr>
          <p:cNvPr id="245" name="Shape 245"/>
          <p:cNvSpPr txBox="1"/>
          <p:nvPr/>
        </p:nvSpPr>
        <p:spPr>
          <a:xfrm>
            <a:off x="6388350" y="941375"/>
            <a:ext cx="2444999" cy="1064999"/>
          </a:xfrm>
          <a:prstGeom prst="rect">
            <a:avLst/>
          </a:prstGeom>
          <a:noFill/>
          <a:ln>
            <a:noFill/>
          </a:ln>
        </p:spPr>
        <p:txBody>
          <a:bodyPr lIns="91425" tIns="91425" rIns="91425" bIns="91425" anchor="t" anchorCtr="0">
            <a:noAutofit/>
          </a:bodyPr>
          <a:lstStyle/>
          <a:p>
            <a:pPr lvl="0" algn="ctr" rtl="0">
              <a:spcBef>
                <a:spcPts val="0"/>
              </a:spcBef>
              <a:spcAft>
                <a:spcPts val="1000"/>
              </a:spcAft>
              <a:buNone/>
            </a:pPr>
            <a:r>
              <a:rPr lang="en-US">
                <a:solidFill>
                  <a:schemeClr val="lt1"/>
                </a:solidFill>
              </a:rPr>
              <a:t>tasks</a:t>
            </a:r>
          </a:p>
          <a:p>
            <a:pPr lvl="0" algn="just" rtl="0">
              <a:spcBef>
                <a:spcPts val="0"/>
              </a:spcBef>
              <a:buNone/>
            </a:pPr>
            <a:r>
              <a:rPr lang="en-US" sz="1200">
                <a:solidFill>
                  <a:schemeClr val="lt1"/>
                </a:solidFill>
              </a:rPr>
              <a:t>run a script in a container with its dependent inputs</a:t>
            </a:r>
          </a:p>
        </p:txBody>
      </p:sp>
      <p:sp>
        <p:nvSpPr>
          <p:cNvPr id="246" name="Shape 246"/>
          <p:cNvSpPr txBox="1"/>
          <p:nvPr/>
        </p:nvSpPr>
        <p:spPr>
          <a:xfrm>
            <a:off x="3349500" y="941375"/>
            <a:ext cx="2444999" cy="1064999"/>
          </a:xfrm>
          <a:prstGeom prst="rect">
            <a:avLst/>
          </a:prstGeom>
          <a:noFill/>
          <a:ln>
            <a:noFill/>
          </a:ln>
        </p:spPr>
        <p:txBody>
          <a:bodyPr lIns="91425" tIns="91425" rIns="91425" bIns="91425" anchor="t" anchorCtr="0">
            <a:noAutofit/>
          </a:bodyPr>
          <a:lstStyle/>
          <a:p>
            <a:pPr lvl="0" algn="ctr" rtl="0">
              <a:spcBef>
                <a:spcPts val="0"/>
              </a:spcBef>
              <a:spcAft>
                <a:spcPts val="1000"/>
              </a:spcAft>
              <a:buNone/>
            </a:pPr>
            <a:r>
              <a:rPr lang="en-US">
                <a:solidFill>
                  <a:schemeClr val="lt1"/>
                </a:solidFill>
              </a:rPr>
              <a:t>jobs</a:t>
            </a:r>
          </a:p>
          <a:p>
            <a:pPr lvl="0" algn="just" rtl="0">
              <a:spcBef>
                <a:spcPts val="0"/>
              </a:spcBef>
              <a:buNone/>
            </a:pPr>
            <a:r>
              <a:rPr lang="en-US" sz="1200">
                <a:solidFill>
                  <a:schemeClr val="lt1"/>
                </a:solidFill>
              </a:rPr>
              <a:t>compose resources and tasks together to do something (run tests, ship, etc.)</a:t>
            </a:r>
          </a:p>
        </p:txBody>
      </p:sp>
      <p:sp>
        <p:nvSpPr>
          <p:cNvPr id="247" name="Shape 247"/>
          <p:cNvSpPr txBox="1"/>
          <p:nvPr/>
        </p:nvSpPr>
        <p:spPr>
          <a:xfrm>
            <a:off x="330300" y="2006375"/>
            <a:ext cx="3019200" cy="2323800"/>
          </a:xfrm>
          <a:prstGeom prst="rect">
            <a:avLst/>
          </a:prstGeom>
          <a:noFill/>
          <a:ln>
            <a:noFill/>
          </a:ln>
        </p:spPr>
        <p:txBody>
          <a:bodyPr lIns="91425" tIns="91425" rIns="91425" bIns="91425" anchor="t" anchorCtr="0">
            <a:noAutofit/>
          </a:bodyPr>
          <a:lstStyle/>
          <a:p>
            <a:pPr lvl="0" rtl="0">
              <a:spcBef>
                <a:spcPts val="0"/>
              </a:spcBef>
              <a:buNone/>
            </a:pPr>
            <a:r>
              <a:rPr lang="en-US" sz="1000">
                <a:solidFill>
                  <a:srgbClr val="CCCCCC"/>
                </a:solidFill>
                <a:latin typeface="Courier New"/>
                <a:ea typeface="Courier New"/>
                <a:cs typeface="Courier New"/>
                <a:sym typeface="Courier New"/>
              </a:rPr>
              <a:t># pipeline.yml</a:t>
            </a:r>
          </a:p>
          <a:p>
            <a:pPr lvl="0" rtl="0">
              <a:spcBef>
                <a:spcPts val="0"/>
              </a:spcBef>
              <a:buNone/>
            </a:pPr>
            <a:r>
              <a:rPr lang="en-US" sz="1000">
                <a:solidFill>
                  <a:srgbClr val="00FFFF"/>
                </a:solidFill>
                <a:latin typeface="Courier New"/>
                <a:ea typeface="Courier New"/>
                <a:cs typeface="Courier New"/>
                <a:sym typeface="Courier New"/>
              </a:rPr>
              <a:t>resources:</a:t>
            </a:r>
          </a:p>
          <a:p>
            <a:pPr lvl="0" rtl="0">
              <a:spcBef>
                <a:spcPts val="0"/>
              </a:spcBef>
              <a:buNone/>
            </a:pPr>
            <a:r>
              <a:rPr lang="en-US" sz="1000">
                <a:solidFill>
                  <a:srgbClr val="00FF00"/>
                </a:solidFill>
                <a:latin typeface="Courier New"/>
                <a:ea typeface="Courier New"/>
                <a:cs typeface="Courier New"/>
                <a:sym typeface="Courier New"/>
              </a:rPr>
              <a:t>-</a:t>
            </a:r>
            <a:r>
              <a:rPr lang="en-US" sz="1000">
                <a:solidFill>
                  <a:srgbClr val="00FFFF"/>
                </a:solidFill>
                <a:latin typeface="Courier New"/>
                <a:ea typeface="Courier New"/>
                <a:cs typeface="Courier New"/>
                <a:sym typeface="Courier New"/>
              </a:rPr>
              <a:t> name: </a:t>
            </a:r>
            <a:r>
              <a:rPr lang="en-US" sz="1000">
                <a:solidFill>
                  <a:srgbClr val="00FF00"/>
                </a:solidFill>
                <a:latin typeface="Courier New"/>
                <a:ea typeface="Courier New"/>
                <a:cs typeface="Courier New"/>
                <a:sym typeface="Courier New"/>
              </a:rPr>
              <a:t>source-code</a:t>
            </a:r>
          </a:p>
          <a:p>
            <a:pPr lvl="0" rtl="0">
              <a:spcBef>
                <a:spcPts val="0"/>
              </a:spcBef>
              <a:buNone/>
            </a:pPr>
            <a:r>
              <a:rPr lang="en-US" sz="1000">
                <a:solidFill>
                  <a:srgbClr val="00FFFF"/>
                </a:solidFill>
                <a:latin typeface="Courier New"/>
                <a:ea typeface="Courier New"/>
                <a:cs typeface="Courier New"/>
                <a:sym typeface="Courier New"/>
              </a:rPr>
              <a:t>  type: </a:t>
            </a:r>
            <a:r>
              <a:rPr lang="en-US" sz="1000">
                <a:solidFill>
                  <a:srgbClr val="00FF00"/>
                </a:solidFill>
                <a:latin typeface="Courier New"/>
                <a:ea typeface="Courier New"/>
                <a:cs typeface="Courier New"/>
                <a:sym typeface="Courier New"/>
              </a:rPr>
              <a:t>git</a:t>
            </a:r>
          </a:p>
          <a:p>
            <a:pPr lvl="0" rtl="0">
              <a:spcBef>
                <a:spcPts val="0"/>
              </a:spcBef>
              <a:buNone/>
            </a:pPr>
            <a:r>
              <a:rPr lang="en-US" sz="1000">
                <a:solidFill>
                  <a:srgbClr val="00FFFF"/>
                </a:solidFill>
                <a:latin typeface="Courier New"/>
                <a:ea typeface="Courier New"/>
                <a:cs typeface="Courier New"/>
                <a:sym typeface="Courier New"/>
              </a:rPr>
              <a:t>  source:</a:t>
            </a:r>
          </a:p>
          <a:p>
            <a:pPr lvl="0" rtl="0">
              <a:spcBef>
                <a:spcPts val="0"/>
              </a:spcBef>
              <a:buNone/>
            </a:pPr>
            <a:r>
              <a:rPr lang="en-US" sz="1000">
                <a:solidFill>
                  <a:srgbClr val="00FFFF"/>
                </a:solidFill>
                <a:latin typeface="Courier New"/>
                <a:ea typeface="Courier New"/>
                <a:cs typeface="Courier New"/>
                <a:sym typeface="Courier New"/>
              </a:rPr>
              <a:t>    uri: </a:t>
            </a:r>
            <a:r>
              <a:rPr lang="en-US" sz="800">
                <a:solidFill>
                  <a:srgbClr val="00FF00"/>
                </a:solidFill>
                <a:latin typeface="Courier New"/>
                <a:ea typeface="Courier New"/>
                <a:cs typeface="Courier New"/>
                <a:sym typeface="Courier New"/>
              </a:rPr>
              <a:t>https://github.com/...</a:t>
            </a:r>
          </a:p>
          <a:p>
            <a:pPr lvl="0" rtl="0">
              <a:spcBef>
                <a:spcPts val="0"/>
              </a:spcBef>
              <a:buNone/>
            </a:pPr>
            <a:r>
              <a:rPr lang="en-US" sz="1000">
                <a:solidFill>
                  <a:srgbClr val="00FFFF"/>
                </a:solidFill>
                <a:latin typeface="Courier New"/>
                <a:ea typeface="Courier New"/>
                <a:cs typeface="Courier New"/>
                <a:sym typeface="Courier New"/>
              </a:rPr>
              <a:t>    branch: </a:t>
            </a:r>
            <a:r>
              <a:rPr lang="en-US" sz="1000">
                <a:solidFill>
                  <a:srgbClr val="00FF00"/>
                </a:solidFill>
                <a:latin typeface="Courier New"/>
                <a:ea typeface="Courier New"/>
                <a:cs typeface="Courier New"/>
                <a:sym typeface="Courier New"/>
              </a:rPr>
              <a:t>master</a:t>
            </a:r>
          </a:p>
          <a:p>
            <a:pPr lvl="0" rtl="0">
              <a:spcBef>
                <a:spcPts val="0"/>
              </a:spcBef>
              <a:buNone/>
            </a:pPr>
            <a:endParaRPr sz="1000">
              <a:latin typeface="Courier New"/>
              <a:ea typeface="Courier New"/>
              <a:cs typeface="Courier New"/>
              <a:sym typeface="Courier New"/>
            </a:endParaRPr>
          </a:p>
          <a:p>
            <a:pPr lvl="0">
              <a:spcBef>
                <a:spcPts val="0"/>
              </a:spcBef>
              <a:buNone/>
            </a:pPr>
            <a:endParaRPr sz="1000">
              <a:latin typeface="Courier New"/>
              <a:ea typeface="Courier New"/>
              <a:cs typeface="Courier New"/>
              <a:sym typeface="Courier New"/>
            </a:endParaRPr>
          </a:p>
        </p:txBody>
      </p:sp>
      <p:sp>
        <p:nvSpPr>
          <p:cNvPr id="248" name="Shape 248"/>
          <p:cNvSpPr txBox="1"/>
          <p:nvPr/>
        </p:nvSpPr>
        <p:spPr>
          <a:xfrm>
            <a:off x="6368700" y="2042950"/>
            <a:ext cx="2709000" cy="2323800"/>
          </a:xfrm>
          <a:prstGeom prst="rect">
            <a:avLst/>
          </a:prstGeom>
          <a:noFill/>
          <a:ln>
            <a:noFill/>
          </a:ln>
        </p:spPr>
        <p:txBody>
          <a:bodyPr lIns="91425" tIns="91425" rIns="91425" bIns="91425" anchor="t" anchorCtr="0">
            <a:noAutofit/>
          </a:bodyPr>
          <a:lstStyle/>
          <a:p>
            <a:pPr lvl="0" rtl="0">
              <a:spcBef>
                <a:spcPts val="0"/>
              </a:spcBef>
              <a:buNone/>
            </a:pPr>
            <a:r>
              <a:rPr lang="en-US" sz="1000">
                <a:solidFill>
                  <a:srgbClr val="CCCCCC"/>
                </a:solidFill>
                <a:latin typeface="Courier New"/>
                <a:ea typeface="Courier New"/>
                <a:cs typeface="Courier New"/>
                <a:sym typeface="Courier New"/>
              </a:rPr>
              <a:t># unit.yml</a:t>
            </a:r>
          </a:p>
          <a:p>
            <a:pPr lvl="0" rtl="0">
              <a:spcBef>
                <a:spcPts val="0"/>
              </a:spcBef>
              <a:buNone/>
            </a:pPr>
            <a:r>
              <a:rPr lang="en-US" sz="1000">
                <a:solidFill>
                  <a:srgbClr val="00FFFF"/>
                </a:solidFill>
                <a:latin typeface="Courier New"/>
                <a:ea typeface="Courier New"/>
                <a:cs typeface="Courier New"/>
                <a:sym typeface="Courier New"/>
              </a:rPr>
              <a:t>platform: </a:t>
            </a:r>
            <a:r>
              <a:rPr lang="en-US" sz="1000">
                <a:solidFill>
                  <a:srgbClr val="00FF00"/>
                </a:solidFill>
                <a:latin typeface="Courier New"/>
                <a:ea typeface="Courier New"/>
                <a:cs typeface="Courier New"/>
                <a:sym typeface="Courier New"/>
              </a:rPr>
              <a:t>linux</a:t>
            </a:r>
          </a:p>
          <a:p>
            <a:pPr lvl="0" rtl="0">
              <a:spcBef>
                <a:spcPts val="0"/>
              </a:spcBef>
              <a:buNone/>
            </a:pPr>
            <a:r>
              <a:rPr lang="en-US" sz="1000">
                <a:solidFill>
                  <a:srgbClr val="00FFFF"/>
                </a:solidFill>
                <a:latin typeface="Courier New"/>
                <a:ea typeface="Courier New"/>
                <a:cs typeface="Courier New"/>
                <a:sym typeface="Courier New"/>
              </a:rPr>
              <a:t>image_resource:</a:t>
            </a:r>
          </a:p>
          <a:p>
            <a:pPr lvl="0" rtl="0">
              <a:spcBef>
                <a:spcPts val="0"/>
              </a:spcBef>
              <a:buNone/>
            </a:pPr>
            <a:r>
              <a:rPr lang="en-US" sz="1000">
                <a:solidFill>
                  <a:srgbClr val="00FFFF"/>
                </a:solidFill>
                <a:latin typeface="Courier New"/>
                <a:ea typeface="Courier New"/>
                <a:cs typeface="Courier New"/>
                <a:sym typeface="Courier New"/>
              </a:rPr>
              <a:t>  type: </a:t>
            </a:r>
            <a:r>
              <a:rPr lang="en-US" sz="1000">
                <a:solidFill>
                  <a:srgbClr val="00FF00"/>
                </a:solidFill>
                <a:latin typeface="Courier New"/>
                <a:ea typeface="Courier New"/>
                <a:cs typeface="Courier New"/>
                <a:sym typeface="Courier New"/>
              </a:rPr>
              <a:t>docker-image</a:t>
            </a:r>
          </a:p>
          <a:p>
            <a:pPr lvl="0" rtl="0">
              <a:spcBef>
                <a:spcPts val="0"/>
              </a:spcBef>
              <a:buNone/>
            </a:pPr>
            <a:r>
              <a:rPr lang="en-US" sz="1000">
                <a:solidFill>
                  <a:srgbClr val="00FFFF"/>
                </a:solidFill>
                <a:latin typeface="Courier New"/>
                <a:ea typeface="Courier New"/>
                <a:cs typeface="Courier New"/>
                <a:sym typeface="Courier New"/>
              </a:rPr>
              <a:t>  source:</a:t>
            </a:r>
          </a:p>
          <a:p>
            <a:pPr lvl="0" rtl="0">
              <a:spcBef>
                <a:spcPts val="0"/>
              </a:spcBef>
              <a:buNone/>
            </a:pPr>
            <a:r>
              <a:rPr lang="en-US" sz="1000">
                <a:solidFill>
                  <a:srgbClr val="00FFFF"/>
                </a:solidFill>
                <a:latin typeface="Courier New"/>
                <a:ea typeface="Courier New"/>
                <a:cs typeface="Courier New"/>
                <a:sym typeface="Courier New"/>
              </a:rPr>
              <a:t>    repository: </a:t>
            </a:r>
            <a:r>
              <a:rPr lang="en-US" sz="1000">
                <a:solidFill>
                  <a:srgbClr val="00FF00"/>
                </a:solidFill>
                <a:latin typeface="Courier New"/>
                <a:ea typeface="Courier New"/>
                <a:cs typeface="Courier New"/>
                <a:sym typeface="Courier New"/>
              </a:rPr>
              <a:t>java</a:t>
            </a:r>
          </a:p>
          <a:p>
            <a:pPr lvl="0" rtl="0">
              <a:spcBef>
                <a:spcPts val="0"/>
              </a:spcBef>
              <a:buNone/>
            </a:pPr>
            <a:r>
              <a:rPr lang="en-US" sz="1000">
                <a:solidFill>
                  <a:srgbClr val="00FFFF"/>
                </a:solidFill>
                <a:latin typeface="Courier New"/>
                <a:ea typeface="Courier New"/>
                <a:cs typeface="Courier New"/>
                <a:sym typeface="Courier New"/>
              </a:rPr>
              <a:t>    tag: </a:t>
            </a:r>
            <a:r>
              <a:rPr lang="en-US" sz="1000">
                <a:solidFill>
                  <a:srgbClr val="00FF00"/>
                </a:solidFill>
                <a:latin typeface="Courier New"/>
                <a:ea typeface="Courier New"/>
                <a:cs typeface="Courier New"/>
                <a:sym typeface="Courier New"/>
              </a:rPr>
              <a:t>'8'</a:t>
            </a:r>
          </a:p>
          <a:p>
            <a:pPr lvl="0" rtl="0">
              <a:spcBef>
                <a:spcPts val="0"/>
              </a:spcBef>
              <a:buNone/>
            </a:pPr>
            <a:r>
              <a:rPr lang="en-US" sz="1000">
                <a:solidFill>
                  <a:srgbClr val="00FFFF"/>
                </a:solidFill>
                <a:latin typeface="Courier New"/>
                <a:ea typeface="Courier New"/>
                <a:cs typeface="Courier New"/>
                <a:sym typeface="Courier New"/>
              </a:rPr>
              <a:t>inputs:</a:t>
            </a:r>
          </a:p>
          <a:p>
            <a:pPr lvl="0" rtl="0">
              <a:spcBef>
                <a:spcPts val="0"/>
              </a:spcBef>
              <a:buNone/>
            </a:pPr>
            <a:r>
              <a:rPr lang="en-US" sz="1000">
                <a:solidFill>
                  <a:srgbClr val="00FFFF"/>
                </a:solidFill>
                <a:latin typeface="Courier New"/>
                <a:ea typeface="Courier New"/>
                <a:cs typeface="Courier New"/>
                <a:sym typeface="Courier New"/>
              </a:rPr>
              <a:t>  </a:t>
            </a:r>
            <a:r>
              <a:rPr lang="en-US" sz="1000">
                <a:solidFill>
                  <a:srgbClr val="00FF00"/>
                </a:solidFill>
                <a:latin typeface="Courier New"/>
                <a:ea typeface="Courier New"/>
                <a:cs typeface="Courier New"/>
                <a:sym typeface="Courier New"/>
              </a:rPr>
              <a:t>-</a:t>
            </a:r>
            <a:r>
              <a:rPr lang="en-US" sz="1000">
                <a:solidFill>
                  <a:srgbClr val="00FFFF"/>
                </a:solidFill>
                <a:latin typeface="Courier New"/>
                <a:ea typeface="Courier New"/>
                <a:cs typeface="Courier New"/>
                <a:sym typeface="Courier New"/>
              </a:rPr>
              <a:t> name: </a:t>
            </a:r>
            <a:r>
              <a:rPr lang="en-US" sz="1000">
                <a:solidFill>
                  <a:srgbClr val="00FF00"/>
                </a:solidFill>
                <a:latin typeface="Courier New"/>
                <a:ea typeface="Courier New"/>
                <a:cs typeface="Courier New"/>
                <a:sym typeface="Courier New"/>
              </a:rPr>
              <a:t>source-code</a:t>
            </a:r>
          </a:p>
          <a:p>
            <a:pPr lvl="0" rtl="0">
              <a:spcBef>
                <a:spcPts val="0"/>
              </a:spcBef>
              <a:buNone/>
            </a:pPr>
            <a:r>
              <a:rPr lang="en-US" sz="1000">
                <a:solidFill>
                  <a:srgbClr val="00FFFF"/>
                </a:solidFill>
                <a:latin typeface="Courier New"/>
                <a:ea typeface="Courier New"/>
                <a:cs typeface="Courier New"/>
                <a:sym typeface="Courier New"/>
              </a:rPr>
              <a:t>run:</a:t>
            </a:r>
          </a:p>
          <a:p>
            <a:pPr lvl="0" rtl="0">
              <a:spcBef>
                <a:spcPts val="0"/>
              </a:spcBef>
              <a:buNone/>
            </a:pPr>
            <a:r>
              <a:rPr lang="en-US" sz="1000">
                <a:solidFill>
                  <a:srgbClr val="00FFFF"/>
                </a:solidFill>
                <a:latin typeface="Courier New"/>
                <a:ea typeface="Courier New"/>
                <a:cs typeface="Courier New"/>
                <a:sym typeface="Courier New"/>
              </a:rPr>
              <a:t>  path: </a:t>
            </a:r>
            <a:r>
              <a:rPr lang="en-US" sz="1000">
                <a:solidFill>
                  <a:srgbClr val="00FF00"/>
                </a:solidFill>
                <a:latin typeface="Courier New"/>
                <a:ea typeface="Courier New"/>
                <a:cs typeface="Courier New"/>
                <a:sym typeface="Courier New"/>
              </a:rPr>
              <a:t>source-code/mvnw</a:t>
            </a:r>
          </a:p>
          <a:p>
            <a:pPr lvl="0" rtl="0">
              <a:spcBef>
                <a:spcPts val="0"/>
              </a:spcBef>
              <a:buNone/>
            </a:pPr>
            <a:r>
              <a:rPr lang="en-US" sz="1000">
                <a:solidFill>
                  <a:srgbClr val="00FFFF"/>
                </a:solidFill>
                <a:latin typeface="Courier New"/>
                <a:ea typeface="Courier New"/>
                <a:cs typeface="Courier New"/>
                <a:sym typeface="Courier New"/>
              </a:rPr>
              <a:t>  args:</a:t>
            </a:r>
            <a:r>
              <a:rPr lang="en-US" sz="1000">
                <a:solidFill>
                  <a:srgbClr val="00FF00"/>
                </a:solidFill>
                <a:latin typeface="Courier New"/>
                <a:ea typeface="Courier New"/>
                <a:cs typeface="Courier New"/>
                <a:sym typeface="Courier New"/>
              </a:rPr>
              <a:t> [ clean, test ]</a:t>
            </a:r>
          </a:p>
        </p:txBody>
      </p:sp>
      <p:sp>
        <p:nvSpPr>
          <p:cNvPr id="249" name="Shape 249"/>
          <p:cNvSpPr txBox="1"/>
          <p:nvPr/>
        </p:nvSpPr>
        <p:spPr>
          <a:xfrm>
            <a:off x="3349500" y="2006375"/>
            <a:ext cx="2778300" cy="2323800"/>
          </a:xfrm>
          <a:prstGeom prst="rect">
            <a:avLst/>
          </a:prstGeom>
          <a:noFill/>
          <a:ln>
            <a:noFill/>
          </a:ln>
        </p:spPr>
        <p:txBody>
          <a:bodyPr lIns="91425" tIns="91425" rIns="91425" bIns="91425" anchor="t" anchorCtr="0">
            <a:noAutofit/>
          </a:bodyPr>
          <a:lstStyle/>
          <a:p>
            <a:pPr lvl="0" rtl="0">
              <a:spcBef>
                <a:spcPts val="0"/>
              </a:spcBef>
              <a:buNone/>
            </a:pPr>
            <a:r>
              <a:rPr lang="en-US" sz="1000">
                <a:solidFill>
                  <a:srgbClr val="CCCCCC"/>
                </a:solidFill>
                <a:latin typeface="Courier New"/>
                <a:ea typeface="Courier New"/>
                <a:cs typeface="Courier New"/>
                <a:sym typeface="Courier New"/>
              </a:rPr>
              <a:t># pipeline.yml</a:t>
            </a:r>
          </a:p>
          <a:p>
            <a:pPr lvl="0" rtl="0">
              <a:spcBef>
                <a:spcPts val="0"/>
              </a:spcBef>
              <a:buNone/>
            </a:pPr>
            <a:r>
              <a:rPr lang="en-US" sz="1000">
                <a:solidFill>
                  <a:srgbClr val="00FFFF"/>
                </a:solidFill>
                <a:latin typeface="Courier New"/>
                <a:ea typeface="Courier New"/>
                <a:cs typeface="Courier New"/>
                <a:sym typeface="Courier New"/>
              </a:rPr>
              <a:t>jobs:</a:t>
            </a:r>
          </a:p>
          <a:p>
            <a:pPr lvl="0" rtl="0">
              <a:spcBef>
                <a:spcPts val="0"/>
              </a:spcBef>
              <a:buNone/>
            </a:pPr>
            <a:r>
              <a:rPr lang="en-US" sz="1000">
                <a:solidFill>
                  <a:srgbClr val="00FF00"/>
                </a:solidFill>
                <a:latin typeface="Courier New"/>
                <a:ea typeface="Courier New"/>
                <a:cs typeface="Courier New"/>
                <a:sym typeface="Courier New"/>
              </a:rPr>
              <a:t>-</a:t>
            </a:r>
            <a:r>
              <a:rPr lang="en-US" sz="1000">
                <a:solidFill>
                  <a:srgbClr val="00FFFF"/>
                </a:solidFill>
                <a:latin typeface="Courier New"/>
                <a:ea typeface="Courier New"/>
                <a:cs typeface="Courier New"/>
                <a:sym typeface="Courier New"/>
              </a:rPr>
              <a:t> name: </a:t>
            </a:r>
            <a:r>
              <a:rPr lang="en-US" sz="1000">
                <a:solidFill>
                  <a:srgbClr val="00FF00"/>
                </a:solidFill>
                <a:latin typeface="Courier New"/>
                <a:ea typeface="Courier New"/>
                <a:cs typeface="Courier New"/>
                <a:sym typeface="Courier New"/>
              </a:rPr>
              <a:t>unit</a:t>
            </a:r>
          </a:p>
          <a:p>
            <a:pPr lvl="0" rtl="0">
              <a:spcBef>
                <a:spcPts val="0"/>
              </a:spcBef>
              <a:buNone/>
            </a:pPr>
            <a:r>
              <a:rPr lang="en-US" sz="1000">
                <a:solidFill>
                  <a:srgbClr val="00FFFF"/>
                </a:solidFill>
                <a:latin typeface="Courier New"/>
                <a:ea typeface="Courier New"/>
                <a:cs typeface="Courier New"/>
                <a:sym typeface="Courier New"/>
              </a:rPr>
              <a:t>  plan:</a:t>
            </a:r>
          </a:p>
          <a:p>
            <a:pPr lvl="0" rtl="0">
              <a:spcBef>
                <a:spcPts val="0"/>
              </a:spcBef>
              <a:buNone/>
            </a:pPr>
            <a:r>
              <a:rPr lang="en-US" sz="1000">
                <a:solidFill>
                  <a:srgbClr val="00FF00"/>
                </a:solidFill>
                <a:latin typeface="Courier New"/>
                <a:ea typeface="Courier New"/>
                <a:cs typeface="Courier New"/>
                <a:sym typeface="Courier New"/>
              </a:rPr>
              <a:t>  - </a:t>
            </a:r>
            <a:r>
              <a:rPr lang="en-US" sz="1000">
                <a:solidFill>
                  <a:srgbClr val="00FFFF"/>
                </a:solidFill>
                <a:latin typeface="Courier New"/>
                <a:ea typeface="Courier New"/>
                <a:cs typeface="Courier New"/>
                <a:sym typeface="Courier New"/>
              </a:rPr>
              <a:t>get: </a:t>
            </a:r>
            <a:r>
              <a:rPr lang="en-US" sz="1000">
                <a:solidFill>
                  <a:srgbClr val="00FF00"/>
                </a:solidFill>
                <a:latin typeface="Courier New"/>
                <a:ea typeface="Courier New"/>
                <a:cs typeface="Courier New"/>
                <a:sym typeface="Courier New"/>
              </a:rPr>
              <a:t>source-code</a:t>
            </a:r>
          </a:p>
          <a:p>
            <a:pPr lvl="0" rtl="0">
              <a:spcBef>
                <a:spcPts val="0"/>
              </a:spcBef>
              <a:buNone/>
            </a:pPr>
            <a:r>
              <a:rPr lang="en-US" sz="1000">
                <a:solidFill>
                  <a:srgbClr val="00FFFF"/>
                </a:solidFill>
                <a:latin typeface="Courier New"/>
                <a:ea typeface="Courier New"/>
                <a:cs typeface="Courier New"/>
                <a:sym typeface="Courier New"/>
              </a:rPr>
              <a:t>    trigger: </a:t>
            </a:r>
            <a:r>
              <a:rPr lang="en-US" sz="1000">
                <a:solidFill>
                  <a:srgbClr val="00FF00"/>
                </a:solidFill>
                <a:latin typeface="Courier New"/>
                <a:ea typeface="Courier New"/>
                <a:cs typeface="Courier New"/>
                <a:sym typeface="Courier New"/>
              </a:rPr>
              <a:t>true</a:t>
            </a:r>
          </a:p>
          <a:p>
            <a:pPr lvl="0" rtl="0">
              <a:spcBef>
                <a:spcPts val="0"/>
              </a:spcBef>
              <a:buNone/>
            </a:pPr>
            <a:r>
              <a:rPr lang="en-US" sz="1000">
                <a:solidFill>
                  <a:srgbClr val="00FFFF"/>
                </a:solidFill>
                <a:latin typeface="Courier New"/>
                <a:ea typeface="Courier New"/>
                <a:cs typeface="Courier New"/>
                <a:sym typeface="Courier New"/>
              </a:rPr>
              <a:t>  </a:t>
            </a:r>
            <a:r>
              <a:rPr lang="en-US" sz="1000">
                <a:solidFill>
                  <a:srgbClr val="00FF00"/>
                </a:solidFill>
                <a:latin typeface="Courier New"/>
                <a:ea typeface="Courier New"/>
                <a:cs typeface="Courier New"/>
                <a:sym typeface="Courier New"/>
              </a:rPr>
              <a:t>-</a:t>
            </a:r>
            <a:r>
              <a:rPr lang="en-US" sz="1000">
                <a:solidFill>
                  <a:srgbClr val="00FFFF"/>
                </a:solidFill>
                <a:latin typeface="Courier New"/>
                <a:ea typeface="Courier New"/>
                <a:cs typeface="Courier New"/>
                <a:sym typeface="Courier New"/>
              </a:rPr>
              <a:t> task: </a:t>
            </a:r>
            <a:r>
              <a:rPr lang="en-US" sz="1000">
                <a:solidFill>
                  <a:srgbClr val="00FF00"/>
                </a:solidFill>
                <a:latin typeface="Courier New"/>
                <a:ea typeface="Courier New"/>
                <a:cs typeface="Courier New"/>
                <a:sym typeface="Courier New"/>
              </a:rPr>
              <a:t>unit-tests</a:t>
            </a:r>
          </a:p>
          <a:p>
            <a:pPr lvl="0" rtl="0">
              <a:spcBef>
                <a:spcPts val="0"/>
              </a:spcBef>
              <a:buNone/>
            </a:pPr>
            <a:r>
              <a:rPr lang="en-US" sz="1000">
                <a:solidFill>
                  <a:srgbClr val="00FFFF"/>
                </a:solidFill>
                <a:latin typeface="Courier New"/>
                <a:ea typeface="Courier New"/>
                <a:cs typeface="Courier New"/>
                <a:sym typeface="Courier New"/>
              </a:rPr>
              <a:t>    file: </a:t>
            </a:r>
            <a:r>
              <a:rPr lang="en-US" sz="1000">
                <a:solidFill>
                  <a:srgbClr val="00FF00"/>
                </a:solidFill>
                <a:latin typeface="Courier New"/>
                <a:ea typeface="Courier New"/>
                <a:cs typeface="Courier New"/>
                <a:sym typeface="Courier New"/>
              </a:rPr>
              <a:t>source-code/ci/unit.yml</a:t>
            </a:r>
          </a:p>
          <a:p>
            <a:pPr lvl="0" rtl="0">
              <a:spcBef>
                <a:spcPts val="0"/>
              </a:spcBef>
              <a:buNone/>
            </a:pPr>
            <a:endParaRPr sz="1000">
              <a:solidFill>
                <a:srgbClr val="00FFFF"/>
              </a:solidFill>
              <a:latin typeface="Courier New"/>
              <a:ea typeface="Courier New"/>
              <a:cs typeface="Courier New"/>
              <a:sym typeface="Courier New"/>
            </a:endParaRPr>
          </a:p>
          <a:p>
            <a:pPr lvl="0" rtl="0">
              <a:spcBef>
                <a:spcPts val="0"/>
              </a:spcBef>
              <a:buNone/>
            </a:pPr>
            <a:endParaRPr sz="1000">
              <a:latin typeface="Courier New"/>
              <a:ea typeface="Courier New"/>
              <a:cs typeface="Courier New"/>
              <a:sym typeface="Courier New"/>
            </a:endParaRPr>
          </a:p>
          <a:p>
            <a:pPr lvl="0" rtl="0">
              <a:spcBef>
                <a:spcPts val="0"/>
              </a:spcBef>
              <a:buNone/>
            </a:pPr>
            <a:endParaRPr sz="1000">
              <a:latin typeface="Courier New"/>
              <a:ea typeface="Courier New"/>
              <a:cs typeface="Courier New"/>
              <a:sym typeface="Courier New"/>
            </a:endParaRPr>
          </a:p>
        </p:txBody>
      </p:sp>
      <p:cxnSp>
        <p:nvCxnSpPr>
          <p:cNvPr id="250" name="Shape 250"/>
          <p:cNvCxnSpPr/>
          <p:nvPr/>
        </p:nvCxnSpPr>
        <p:spPr>
          <a:xfrm>
            <a:off x="1921150" y="2502875"/>
            <a:ext cx="1607400" cy="290700"/>
          </a:xfrm>
          <a:prstGeom prst="straightConnector1">
            <a:avLst/>
          </a:prstGeom>
          <a:noFill/>
          <a:ln w="9525" cap="flat" cmpd="sng">
            <a:solidFill>
              <a:srgbClr val="FFFF00"/>
            </a:solidFill>
            <a:prstDash val="solid"/>
            <a:round/>
            <a:headEnd type="none" w="lg" len="lg"/>
            <a:tailEnd type="triangle" w="lg" len="lg"/>
          </a:ln>
        </p:spPr>
      </p:cxnSp>
      <p:cxnSp>
        <p:nvCxnSpPr>
          <p:cNvPr id="251" name="Shape 251"/>
          <p:cNvCxnSpPr/>
          <p:nvPr/>
        </p:nvCxnSpPr>
        <p:spPr>
          <a:xfrm>
            <a:off x="5044000" y="2809025"/>
            <a:ext cx="1523100" cy="627600"/>
          </a:xfrm>
          <a:prstGeom prst="straightConnector1">
            <a:avLst/>
          </a:prstGeom>
          <a:noFill/>
          <a:ln w="9525" cap="flat" cmpd="sng">
            <a:solidFill>
              <a:srgbClr val="FFFF00"/>
            </a:solidFill>
            <a:prstDash val="solid"/>
            <a:round/>
            <a:headEnd type="none" w="lg" len="lg"/>
            <a:tailEnd type="triangle" w="lg" len="lg"/>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Shape 257"/>
          <p:cNvSpPr txBox="1"/>
          <p:nvPr/>
        </p:nvSpPr>
        <p:spPr>
          <a:xfrm>
            <a:off x="308750" y="981000"/>
            <a:ext cx="2444999" cy="1037999"/>
          </a:xfrm>
          <a:prstGeom prst="rect">
            <a:avLst/>
          </a:prstGeom>
          <a:noFill/>
          <a:ln>
            <a:noFill/>
          </a:ln>
        </p:spPr>
        <p:txBody>
          <a:bodyPr lIns="91425" tIns="91425" rIns="91425" bIns="91425" anchor="t" anchorCtr="0">
            <a:noAutofit/>
          </a:bodyPr>
          <a:lstStyle/>
          <a:p>
            <a:pPr lvl="0" algn="ctr" rtl="0">
              <a:spcBef>
                <a:spcPts val="0"/>
              </a:spcBef>
              <a:spcAft>
                <a:spcPts val="1000"/>
              </a:spcAft>
              <a:buNone/>
            </a:pPr>
            <a:endParaRPr>
              <a:solidFill>
                <a:schemeClr val="lt1"/>
              </a:solidFill>
            </a:endParaRPr>
          </a:p>
          <a:p>
            <a:pPr lvl="0" algn="just" rtl="0">
              <a:spcBef>
                <a:spcPts val="0"/>
              </a:spcBef>
              <a:buNone/>
            </a:pPr>
            <a:r>
              <a:rPr lang="en-US" sz="1200">
                <a:solidFill>
                  <a:schemeClr val="lt1"/>
                </a:solidFill>
              </a:rPr>
              <a:t>the resulting flow of resources through jobs</a:t>
            </a:r>
          </a:p>
        </p:txBody>
      </p:sp>
      <p:sp>
        <p:nvSpPr>
          <p:cNvPr id="258" name="Shape 258"/>
          <p:cNvSpPr txBox="1"/>
          <p:nvPr/>
        </p:nvSpPr>
        <p:spPr>
          <a:xfrm>
            <a:off x="1659000" y="298650"/>
            <a:ext cx="5826000"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Concourse Concepts: pipelines</a:t>
            </a:r>
          </a:p>
        </p:txBody>
      </p:sp>
      <p:sp>
        <p:nvSpPr>
          <p:cNvPr id="259" name="Shape 259"/>
          <p:cNvSpPr txBox="1"/>
          <p:nvPr/>
        </p:nvSpPr>
        <p:spPr>
          <a:xfrm>
            <a:off x="3349500" y="981000"/>
            <a:ext cx="2444999" cy="1037999"/>
          </a:xfrm>
          <a:prstGeom prst="rect">
            <a:avLst/>
          </a:prstGeom>
          <a:noFill/>
          <a:ln>
            <a:noFill/>
          </a:ln>
        </p:spPr>
        <p:txBody>
          <a:bodyPr lIns="91425" tIns="91425" rIns="91425" bIns="91425" anchor="t" anchorCtr="0">
            <a:noAutofit/>
          </a:bodyPr>
          <a:lstStyle/>
          <a:p>
            <a:pPr lvl="0" algn="ctr" rtl="0">
              <a:spcBef>
                <a:spcPts val="0"/>
              </a:spcBef>
              <a:spcAft>
                <a:spcPts val="1000"/>
              </a:spcAft>
              <a:buNone/>
            </a:pPr>
            <a:endParaRPr>
              <a:solidFill>
                <a:schemeClr val="lt1"/>
              </a:solidFill>
            </a:endParaRPr>
          </a:p>
          <a:p>
            <a:pPr lvl="0" algn="just" rtl="0">
              <a:spcBef>
                <a:spcPts val="0"/>
              </a:spcBef>
              <a:buNone/>
            </a:pPr>
            <a:r>
              <a:rPr lang="en-US" sz="1200">
                <a:solidFill>
                  <a:schemeClr val="lt1"/>
                </a:solidFill>
              </a:rPr>
              <a:t>fancy visualization UI for build monitor</a:t>
            </a:r>
          </a:p>
        </p:txBody>
      </p:sp>
      <p:sp>
        <p:nvSpPr>
          <p:cNvPr id="260" name="Shape 260"/>
          <p:cNvSpPr txBox="1"/>
          <p:nvPr/>
        </p:nvSpPr>
        <p:spPr>
          <a:xfrm>
            <a:off x="6390250" y="981000"/>
            <a:ext cx="2444999" cy="1037999"/>
          </a:xfrm>
          <a:prstGeom prst="rect">
            <a:avLst/>
          </a:prstGeom>
          <a:noFill/>
          <a:ln>
            <a:noFill/>
          </a:ln>
        </p:spPr>
        <p:txBody>
          <a:bodyPr lIns="91425" tIns="91425" rIns="91425" bIns="91425" anchor="t" anchorCtr="0">
            <a:noAutofit/>
          </a:bodyPr>
          <a:lstStyle/>
          <a:p>
            <a:pPr lvl="0" algn="ctr" rtl="0">
              <a:spcBef>
                <a:spcPts val="0"/>
              </a:spcBef>
              <a:spcAft>
                <a:spcPts val="1000"/>
              </a:spcAft>
              <a:buNone/>
            </a:pPr>
            <a:endParaRPr>
              <a:solidFill>
                <a:schemeClr val="lt1"/>
              </a:solidFill>
            </a:endParaRPr>
          </a:p>
          <a:p>
            <a:pPr lvl="0" algn="just" rtl="0">
              <a:spcBef>
                <a:spcPts val="0"/>
              </a:spcBef>
              <a:buNone/>
            </a:pPr>
            <a:r>
              <a:rPr lang="en-US" sz="1200">
                <a:solidFill>
                  <a:schemeClr val="lt1"/>
                </a:solidFill>
              </a:rPr>
              <a:t>many isolated pipelines per deployment</a:t>
            </a:r>
          </a:p>
        </p:txBody>
      </p:sp>
      <p:pic>
        <p:nvPicPr>
          <p:cNvPr id="261" name="Shape 261" descr="Screen Shot 2016-02-03 at 5.00.20 AM.png"/>
          <p:cNvPicPr preferRelativeResize="0"/>
          <p:nvPr/>
        </p:nvPicPr>
        <p:blipFill>
          <a:blip r:embed="rId3">
            <a:alphaModFix/>
          </a:blip>
          <a:stretch>
            <a:fillRect/>
          </a:stretch>
        </p:blipFill>
        <p:spPr>
          <a:xfrm>
            <a:off x="115825" y="2150325"/>
            <a:ext cx="8951724" cy="1294350"/>
          </a:xfrm>
          <a:prstGeom prst="rect">
            <a:avLst/>
          </a:prstGeom>
          <a:noFill/>
          <a:ln w="9525" cap="flat" cmpd="sng">
            <a:solidFill>
              <a:srgbClr val="008881"/>
            </a:solidFill>
            <a:prstDash val="solid"/>
            <a:round/>
            <a:headEnd type="none" w="med" len="med"/>
            <a:tailEnd type="none" w="med" len="me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Shape 267"/>
          <p:cNvSpPr txBox="1"/>
          <p:nvPr/>
        </p:nvSpPr>
        <p:spPr>
          <a:xfrm>
            <a:off x="225600" y="298650"/>
            <a:ext cx="8692799"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Concourse Concepts: reproducible deployment</a:t>
            </a:r>
          </a:p>
        </p:txBody>
      </p:sp>
      <p:sp>
        <p:nvSpPr>
          <p:cNvPr id="268" name="Shape 268"/>
          <p:cNvSpPr txBox="1"/>
          <p:nvPr/>
        </p:nvSpPr>
        <p:spPr>
          <a:xfrm>
            <a:off x="159725" y="1602225"/>
            <a:ext cx="3730199" cy="1880400"/>
          </a:xfrm>
          <a:prstGeom prst="rect">
            <a:avLst/>
          </a:prstGeom>
          <a:noFill/>
          <a:ln>
            <a:noFill/>
          </a:ln>
        </p:spPr>
        <p:txBody>
          <a:bodyPr lIns="91425" tIns="91425" rIns="91425" bIns="91425" anchor="t" anchorCtr="0">
            <a:noAutofit/>
          </a:bodyPr>
          <a:lstStyle/>
          <a:p>
            <a:pPr lvl="0" algn="ctr" rtl="0">
              <a:spcBef>
                <a:spcPts val="0"/>
              </a:spcBef>
              <a:buNone/>
            </a:pPr>
            <a:r>
              <a:rPr lang="en-US">
                <a:solidFill>
                  <a:schemeClr val="lt1"/>
                </a:solidFill>
              </a:rPr>
              <a:t>no clicking through wizards to configure</a:t>
            </a:r>
          </a:p>
          <a:p>
            <a:pPr lvl="0" algn="ctr" rtl="0">
              <a:spcBef>
                <a:spcPts val="0"/>
              </a:spcBef>
              <a:buNone/>
            </a:pPr>
            <a:endParaRPr>
              <a:solidFill>
                <a:schemeClr val="lt1"/>
              </a:solidFill>
            </a:endParaRPr>
          </a:p>
          <a:p>
            <a:pPr lvl="0" algn="ctr" rtl="0">
              <a:spcBef>
                <a:spcPts val="0"/>
              </a:spcBef>
              <a:buNone/>
            </a:pPr>
            <a:r>
              <a:rPr lang="en-US">
                <a:solidFill>
                  <a:schemeClr val="lt1"/>
                </a:solidFill>
              </a:rPr>
              <a:t>Concourse pipelines are just config files</a:t>
            </a:r>
          </a:p>
          <a:p>
            <a:pPr lvl="0" algn="ctr" rtl="0">
              <a:spcBef>
                <a:spcPts val="0"/>
              </a:spcBef>
              <a:buNone/>
            </a:pPr>
            <a:endParaRPr>
              <a:solidFill>
                <a:schemeClr val="lt1"/>
              </a:solidFill>
            </a:endParaRPr>
          </a:p>
          <a:p>
            <a:pPr lvl="0" algn="ctr" rtl="0">
              <a:spcBef>
                <a:spcPts val="0"/>
              </a:spcBef>
              <a:buNone/>
            </a:pPr>
            <a:r>
              <a:rPr lang="en-US">
                <a:solidFill>
                  <a:schemeClr val="lt1"/>
                </a:solidFill>
              </a:rPr>
              <a:t>deploy cluster with PCF, BOSH, or Vagrant</a:t>
            </a:r>
          </a:p>
          <a:p>
            <a:pPr lvl="0" algn="ctr" rtl="0">
              <a:spcBef>
                <a:spcPts val="0"/>
              </a:spcBef>
              <a:buNone/>
            </a:pPr>
            <a:endParaRPr>
              <a:solidFill>
                <a:schemeClr val="lt1"/>
              </a:solidFill>
            </a:endParaRPr>
          </a:p>
          <a:p>
            <a:pPr lvl="0" algn="ctr">
              <a:spcBef>
                <a:spcPts val="0"/>
              </a:spcBef>
              <a:buNone/>
            </a:pPr>
            <a:r>
              <a:rPr lang="en-US">
                <a:solidFill>
                  <a:schemeClr val="lt1"/>
                </a:solidFill>
              </a:rPr>
              <a:t>workers are stateless</a:t>
            </a:r>
          </a:p>
        </p:txBody>
      </p:sp>
      <p:sp>
        <p:nvSpPr>
          <p:cNvPr id="269" name="Shape 269"/>
          <p:cNvSpPr txBox="1"/>
          <p:nvPr/>
        </p:nvSpPr>
        <p:spPr>
          <a:xfrm>
            <a:off x="4900800" y="1829175"/>
            <a:ext cx="3869400" cy="1274099"/>
          </a:xfrm>
          <a:prstGeom prst="rect">
            <a:avLst/>
          </a:prstGeom>
          <a:noFill/>
          <a:ln>
            <a:noFill/>
          </a:ln>
        </p:spPr>
        <p:txBody>
          <a:bodyPr lIns="91425" tIns="91425" rIns="91425" bIns="91425" anchor="t" anchorCtr="0">
            <a:noAutofit/>
          </a:bodyPr>
          <a:lstStyle/>
          <a:p>
            <a:pPr lvl="0" algn="ctr" rtl="0">
              <a:spcBef>
                <a:spcPts val="0"/>
              </a:spcBef>
              <a:buNone/>
            </a:pPr>
            <a:r>
              <a:rPr lang="en-US">
                <a:solidFill>
                  <a:schemeClr val="lt1"/>
                </a:solidFill>
              </a:rPr>
              <a:t>reproducible deployment</a:t>
            </a:r>
          </a:p>
          <a:p>
            <a:pPr lvl="0" algn="ctr" rtl="0">
              <a:spcBef>
                <a:spcPts val="0"/>
              </a:spcBef>
              <a:buNone/>
            </a:pPr>
            <a:r>
              <a:rPr lang="en-US">
                <a:solidFill>
                  <a:schemeClr val="lt1"/>
                </a:solidFill>
              </a:rPr>
              <a:t>and configuration</a:t>
            </a:r>
          </a:p>
          <a:p>
            <a:pPr lvl="0" algn="ctr" rtl="0">
              <a:spcBef>
                <a:spcPts val="0"/>
              </a:spcBef>
              <a:buNone/>
            </a:pPr>
            <a:endParaRPr>
              <a:solidFill>
                <a:schemeClr val="lt1"/>
              </a:solidFill>
            </a:endParaRPr>
          </a:p>
          <a:p>
            <a:pPr lvl="0" algn="ctr" rtl="0">
              <a:spcBef>
                <a:spcPts val="0"/>
              </a:spcBef>
              <a:buNone/>
            </a:pPr>
            <a:r>
              <a:rPr lang="en-US">
                <a:solidFill>
                  <a:schemeClr val="lt1"/>
                </a:solidFill>
              </a:rPr>
              <a:t>infrastructure failure resilient</a:t>
            </a:r>
          </a:p>
        </p:txBody>
      </p:sp>
      <p:sp>
        <p:nvSpPr>
          <p:cNvPr id="270" name="Shape 270"/>
          <p:cNvSpPr txBox="1"/>
          <p:nvPr/>
        </p:nvSpPr>
        <p:spPr>
          <a:xfrm>
            <a:off x="3839700" y="1973925"/>
            <a:ext cx="1464600" cy="984600"/>
          </a:xfrm>
          <a:prstGeom prst="rect">
            <a:avLst/>
          </a:prstGeom>
          <a:noFill/>
          <a:ln>
            <a:noFill/>
          </a:ln>
        </p:spPr>
        <p:txBody>
          <a:bodyPr lIns="91425" tIns="91425" rIns="91425" bIns="91425" anchor="t" anchorCtr="0">
            <a:noAutofit/>
          </a:bodyPr>
          <a:lstStyle/>
          <a:p>
            <a:pPr lvl="0" algn="ctr" rtl="0">
              <a:spcBef>
                <a:spcPts val="0"/>
              </a:spcBef>
              <a:buNone/>
            </a:pPr>
            <a:r>
              <a:rPr lang="en-US" sz="4800">
                <a:solidFill>
                  <a:schemeClr val="lt1"/>
                </a:solidFill>
              </a:rPr>
              <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Shape 276"/>
          <p:cNvSpPr txBox="1"/>
          <p:nvPr/>
        </p:nvSpPr>
        <p:spPr>
          <a:xfrm>
            <a:off x="4842907" y="1829175"/>
            <a:ext cx="3869400" cy="1274100"/>
          </a:xfrm>
          <a:prstGeom prst="rect">
            <a:avLst/>
          </a:prstGeom>
          <a:noFill/>
          <a:ln>
            <a:noFill/>
          </a:ln>
        </p:spPr>
        <p:txBody>
          <a:bodyPr lIns="91425" tIns="91425" rIns="91425" bIns="91425" anchor="t" anchorCtr="0">
            <a:noAutofit/>
          </a:bodyPr>
          <a:lstStyle/>
          <a:p>
            <a:pPr lvl="0" algn="ctr" rtl="0">
              <a:spcBef>
                <a:spcPts val="0"/>
              </a:spcBef>
              <a:buNone/>
            </a:pPr>
            <a:r>
              <a:rPr lang="en-US">
                <a:solidFill>
                  <a:schemeClr val="lt1"/>
                </a:solidFill>
              </a:rPr>
              <a:t>portable CI scripts with</a:t>
            </a:r>
          </a:p>
          <a:p>
            <a:pPr lvl="0" algn="ctr" rtl="0">
              <a:spcBef>
                <a:spcPts val="0"/>
              </a:spcBef>
              <a:buNone/>
            </a:pPr>
            <a:r>
              <a:rPr lang="en-US">
                <a:solidFill>
                  <a:schemeClr val="lt1"/>
                </a:solidFill>
              </a:rPr>
              <a:t>decent abstractions, less</a:t>
            </a:r>
          </a:p>
          <a:p>
            <a:pPr lvl="0" algn="ctr" rtl="0">
              <a:spcBef>
                <a:spcPts val="0"/>
              </a:spcBef>
              <a:buNone/>
            </a:pPr>
            <a:r>
              <a:rPr lang="en-US">
                <a:solidFill>
                  <a:schemeClr val="lt1"/>
                </a:solidFill>
              </a:rPr>
              <a:t>coupled to Concourse</a:t>
            </a:r>
          </a:p>
          <a:p>
            <a:pPr lvl="0" algn="ctr" rtl="0">
              <a:spcBef>
                <a:spcPts val="0"/>
              </a:spcBef>
              <a:buNone/>
            </a:pPr>
            <a:endParaRPr>
              <a:solidFill>
                <a:schemeClr val="lt1"/>
              </a:solidFill>
            </a:endParaRPr>
          </a:p>
        </p:txBody>
      </p:sp>
      <p:sp>
        <p:nvSpPr>
          <p:cNvPr id="277" name="Shape 277"/>
          <p:cNvSpPr txBox="1"/>
          <p:nvPr/>
        </p:nvSpPr>
        <p:spPr>
          <a:xfrm>
            <a:off x="225600" y="298650"/>
            <a:ext cx="8692799"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Concourse Concepts: reproducible builds</a:t>
            </a:r>
          </a:p>
        </p:txBody>
      </p:sp>
      <p:sp>
        <p:nvSpPr>
          <p:cNvPr id="278" name="Shape 278"/>
          <p:cNvSpPr txBox="1"/>
          <p:nvPr/>
        </p:nvSpPr>
        <p:spPr>
          <a:xfrm>
            <a:off x="159725" y="1602225"/>
            <a:ext cx="3680099" cy="1880400"/>
          </a:xfrm>
          <a:prstGeom prst="rect">
            <a:avLst/>
          </a:prstGeom>
          <a:noFill/>
          <a:ln>
            <a:noFill/>
          </a:ln>
        </p:spPr>
        <p:txBody>
          <a:bodyPr lIns="91425" tIns="91425" rIns="91425" bIns="91425" anchor="t" anchorCtr="0">
            <a:noAutofit/>
          </a:bodyPr>
          <a:lstStyle/>
          <a:p>
            <a:pPr lvl="0" algn="ctr" rtl="0">
              <a:spcBef>
                <a:spcPts val="0"/>
              </a:spcBef>
              <a:buNone/>
            </a:pPr>
            <a:r>
              <a:rPr lang="en-US">
                <a:solidFill>
                  <a:schemeClr val="lt1"/>
                </a:solidFill>
              </a:rPr>
              <a:t>never hand-configure workers again</a:t>
            </a:r>
          </a:p>
          <a:p>
            <a:pPr lvl="0" algn="ctr" rtl="0">
              <a:spcBef>
                <a:spcPts val="0"/>
              </a:spcBef>
              <a:buNone/>
            </a:pPr>
            <a:endParaRPr>
              <a:solidFill>
                <a:schemeClr val="lt1"/>
              </a:solidFill>
            </a:endParaRPr>
          </a:p>
          <a:p>
            <a:pPr lvl="0" algn="ctr" rtl="0">
              <a:spcBef>
                <a:spcPts val="0"/>
              </a:spcBef>
              <a:buNone/>
            </a:pPr>
            <a:r>
              <a:rPr lang="en-US">
                <a:solidFill>
                  <a:schemeClr val="lt1"/>
                </a:solidFill>
              </a:rPr>
              <a:t>all builds run in stateless containers</a:t>
            </a:r>
          </a:p>
          <a:p>
            <a:pPr lvl="0" algn="ctr" rtl="0">
              <a:spcBef>
                <a:spcPts val="0"/>
              </a:spcBef>
              <a:buNone/>
            </a:pPr>
            <a:endParaRPr>
              <a:solidFill>
                <a:schemeClr val="lt1"/>
              </a:solidFill>
            </a:endParaRPr>
          </a:p>
          <a:p>
            <a:pPr lvl="0" algn="ctr" rtl="0">
              <a:spcBef>
                <a:spcPts val="0"/>
              </a:spcBef>
              <a:buNone/>
            </a:pPr>
            <a:r>
              <a:rPr lang="en-US">
                <a:solidFill>
                  <a:schemeClr val="lt1"/>
                </a:solidFill>
              </a:rPr>
              <a:t>one-off builds with custom inputs (local bits)</a:t>
            </a:r>
          </a:p>
          <a:p>
            <a:pPr lvl="0" algn="ctr" rtl="0">
              <a:spcBef>
                <a:spcPts val="0"/>
              </a:spcBef>
              <a:buNone/>
            </a:pPr>
            <a:endParaRPr>
              <a:solidFill>
                <a:schemeClr val="lt1"/>
              </a:solidFill>
            </a:endParaRPr>
          </a:p>
          <a:p>
            <a:pPr lvl="0" algn="ctr" rtl="0">
              <a:spcBef>
                <a:spcPts val="0"/>
              </a:spcBef>
              <a:buNone/>
            </a:pPr>
            <a:r>
              <a:rPr lang="en-US">
                <a:solidFill>
                  <a:schemeClr val="lt1"/>
                </a:solidFill>
              </a:rPr>
              <a:t>no ability to rely on CI state</a:t>
            </a:r>
          </a:p>
        </p:txBody>
      </p:sp>
      <p:sp>
        <p:nvSpPr>
          <p:cNvPr id="279" name="Shape 279"/>
          <p:cNvSpPr txBox="1"/>
          <p:nvPr/>
        </p:nvSpPr>
        <p:spPr>
          <a:xfrm>
            <a:off x="3839700" y="1973925"/>
            <a:ext cx="1464600" cy="984600"/>
          </a:xfrm>
          <a:prstGeom prst="rect">
            <a:avLst/>
          </a:prstGeom>
          <a:noFill/>
          <a:ln>
            <a:noFill/>
          </a:ln>
        </p:spPr>
        <p:txBody>
          <a:bodyPr lIns="91425" tIns="91425" rIns="91425" bIns="91425" anchor="t" anchorCtr="0">
            <a:noAutofit/>
          </a:bodyPr>
          <a:lstStyle/>
          <a:p>
            <a:pPr lvl="0" algn="ctr" rtl="0">
              <a:spcBef>
                <a:spcPts val="0"/>
              </a:spcBef>
              <a:buNone/>
            </a:pPr>
            <a:r>
              <a:rPr lang="en-US" sz="4800">
                <a:solidFill>
                  <a:schemeClr val="lt1"/>
                </a:solidFill>
              </a:rPr>
              <a: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Shape 285"/>
          <p:cNvSpPr txBox="1"/>
          <p:nvPr/>
        </p:nvSpPr>
        <p:spPr>
          <a:xfrm>
            <a:off x="225600" y="298650"/>
            <a:ext cx="8692799"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Concourse Concepts: resources</a:t>
            </a:r>
          </a:p>
        </p:txBody>
      </p:sp>
      <p:sp>
        <p:nvSpPr>
          <p:cNvPr id="286" name="Shape 286"/>
          <p:cNvSpPr txBox="1"/>
          <p:nvPr/>
        </p:nvSpPr>
        <p:spPr>
          <a:xfrm>
            <a:off x="1868850" y="1366500"/>
            <a:ext cx="5406300" cy="2410500"/>
          </a:xfrm>
          <a:prstGeom prst="rect">
            <a:avLst/>
          </a:prstGeom>
          <a:noFill/>
          <a:ln>
            <a:noFill/>
          </a:ln>
        </p:spPr>
        <p:txBody>
          <a:bodyPr lIns="91425" tIns="91425" rIns="91425" bIns="91425" anchor="t" anchorCtr="0">
            <a:noAutofit/>
          </a:bodyPr>
          <a:lstStyle/>
          <a:p>
            <a:pPr marL="457200" lvl="0" indent="-228600" rtl="0">
              <a:spcBef>
                <a:spcPts val="0"/>
              </a:spcBef>
              <a:buClr>
                <a:schemeClr val="lt1"/>
              </a:buClr>
              <a:buChar char="●"/>
            </a:pPr>
            <a:r>
              <a:rPr lang="en-US">
                <a:solidFill>
                  <a:schemeClr val="lt1"/>
                </a:solidFill>
              </a:rPr>
              <a:t>encapsulation of some external resource</a:t>
            </a:r>
          </a:p>
          <a:p>
            <a:pPr lvl="0" rtl="0">
              <a:spcBef>
                <a:spcPts val="0"/>
              </a:spcBef>
              <a:buNone/>
            </a:pPr>
            <a:endParaRPr>
              <a:solidFill>
                <a:schemeClr val="lt1"/>
              </a:solidFill>
            </a:endParaRPr>
          </a:p>
          <a:p>
            <a:pPr marL="457200" lvl="0" indent="-228600" rtl="0">
              <a:spcBef>
                <a:spcPts val="0"/>
              </a:spcBef>
              <a:buClr>
                <a:schemeClr val="lt1"/>
              </a:buClr>
              <a:buChar char="●"/>
            </a:pPr>
            <a:r>
              <a:rPr lang="en-US">
                <a:solidFill>
                  <a:schemeClr val="lt1"/>
                </a:solidFill>
              </a:rPr>
              <a:t>replaces plumbing scripts</a:t>
            </a:r>
          </a:p>
          <a:p>
            <a:pPr lvl="0" rtl="0">
              <a:spcBef>
                <a:spcPts val="0"/>
              </a:spcBef>
              <a:buNone/>
            </a:pPr>
            <a:endParaRPr>
              <a:solidFill>
                <a:schemeClr val="lt1"/>
              </a:solidFill>
            </a:endParaRPr>
          </a:p>
          <a:p>
            <a:pPr marL="457200" lvl="0" indent="-228600" rtl="0">
              <a:spcBef>
                <a:spcPts val="0"/>
              </a:spcBef>
              <a:buClr>
                <a:schemeClr val="lt1"/>
              </a:buClr>
              <a:buChar char="●"/>
            </a:pPr>
            <a:r>
              <a:rPr lang="en-US">
                <a:solidFill>
                  <a:schemeClr val="lt1"/>
                </a:solidFill>
              </a:rPr>
              <a:t>results in intuitive pipeline semantics</a:t>
            </a:r>
          </a:p>
          <a:p>
            <a:pPr lvl="0" rtl="0">
              <a:spcBef>
                <a:spcPts val="0"/>
              </a:spcBef>
              <a:buNone/>
            </a:pPr>
            <a:endParaRPr>
              <a:solidFill>
                <a:schemeClr val="lt1"/>
              </a:solidFill>
            </a:endParaRPr>
          </a:p>
          <a:p>
            <a:pPr marL="457200" lvl="0" indent="-228600" rtl="0">
              <a:spcBef>
                <a:spcPts val="0"/>
              </a:spcBef>
              <a:buClr>
                <a:schemeClr val="lt1"/>
              </a:buClr>
              <a:buChar char="●"/>
            </a:pPr>
            <a:r>
              <a:rPr lang="en-US">
                <a:solidFill>
                  <a:schemeClr val="lt1"/>
                </a:solidFill>
              </a:rPr>
              <a:t>many first-class concepts from other systems are implemented in terms of resources (ex: timed triggers)</a:t>
            </a:r>
          </a:p>
          <a:p>
            <a:pPr lvl="0" rtl="0">
              <a:spcBef>
                <a:spcPts val="0"/>
              </a:spcBef>
              <a:buNone/>
            </a:pPr>
            <a:endParaRPr>
              <a:solidFill>
                <a:schemeClr val="lt1"/>
              </a:solidFill>
            </a:endParaRPr>
          </a:p>
          <a:p>
            <a:pPr marL="457200" lvl="0" indent="-228600" rtl="0">
              <a:spcBef>
                <a:spcPts val="0"/>
              </a:spcBef>
              <a:buClr>
                <a:schemeClr val="lt1"/>
              </a:buClr>
              <a:buChar char="●"/>
            </a:pPr>
            <a:r>
              <a:rPr lang="en-US">
                <a:solidFill>
                  <a:schemeClr val="lt1"/>
                </a:solidFill>
              </a:rPr>
              <a:t>only pluggable interface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p:nvPr/>
        </p:nvSpPr>
        <p:spPr>
          <a:xfrm>
            <a:off x="1868850" y="1366500"/>
            <a:ext cx="5406299" cy="2721000"/>
          </a:xfrm>
          <a:prstGeom prst="rect">
            <a:avLst/>
          </a:prstGeom>
          <a:noFill/>
          <a:ln>
            <a:noFill/>
          </a:ln>
        </p:spPr>
        <p:txBody>
          <a:bodyPr lIns="91425" tIns="91425" rIns="91425" bIns="91425" anchor="t" anchorCtr="0">
            <a:noAutofit/>
          </a:bodyPr>
          <a:lstStyle/>
          <a:p>
            <a:pPr lvl="0" rtl="0">
              <a:lnSpc>
                <a:spcPct val="150000"/>
              </a:lnSpc>
              <a:spcBef>
                <a:spcPts val="0"/>
              </a:spcBef>
              <a:buNone/>
            </a:pPr>
            <a:r>
              <a:rPr lang="en-US">
                <a:solidFill>
                  <a:schemeClr val="lt1"/>
                </a:solidFill>
                <a:latin typeface="Courier New"/>
                <a:ea typeface="Courier New"/>
                <a:cs typeface="Courier New"/>
                <a:sym typeface="Courier New"/>
              </a:rPr>
              <a:t>get    ::  version  -&gt; input</a:t>
            </a:r>
          </a:p>
          <a:p>
            <a:pPr lvl="0" rtl="0">
              <a:lnSpc>
                <a:spcPct val="150000"/>
              </a:lnSpc>
              <a:spcBef>
                <a:spcPts val="0"/>
              </a:spcBef>
              <a:buNone/>
            </a:pPr>
            <a:r>
              <a:rPr lang="en-US">
                <a:solidFill>
                  <a:schemeClr val="lt1"/>
                </a:solidFill>
                <a:latin typeface="Courier New"/>
                <a:ea typeface="Courier New"/>
                <a:cs typeface="Courier New"/>
                <a:sym typeface="Courier New"/>
              </a:rPr>
              <a:t>put    ::  output   -&gt; version</a:t>
            </a:r>
          </a:p>
          <a:p>
            <a:pPr lvl="0" rtl="0">
              <a:lnSpc>
                <a:spcPct val="150000"/>
              </a:lnSpc>
              <a:spcBef>
                <a:spcPts val="0"/>
              </a:spcBef>
              <a:buNone/>
            </a:pPr>
            <a:r>
              <a:rPr lang="en-US">
                <a:solidFill>
                  <a:schemeClr val="lt1"/>
                </a:solidFill>
                <a:latin typeface="Courier New"/>
                <a:ea typeface="Courier New"/>
                <a:cs typeface="Courier New"/>
                <a:sym typeface="Courier New"/>
              </a:rPr>
              <a:t>check  ::  version? -&gt; [version]</a:t>
            </a:r>
          </a:p>
          <a:p>
            <a:pPr lvl="0" rtl="0">
              <a:lnSpc>
                <a:spcPct val="150000"/>
              </a:lnSpc>
              <a:spcBef>
                <a:spcPts val="0"/>
              </a:spcBef>
              <a:buNone/>
            </a:pPr>
            <a:endParaRPr>
              <a:solidFill>
                <a:schemeClr val="lt1"/>
              </a:solidFill>
              <a:latin typeface="Courier New"/>
              <a:ea typeface="Courier New"/>
              <a:cs typeface="Courier New"/>
              <a:sym typeface="Courier New"/>
            </a:endParaRPr>
          </a:p>
          <a:p>
            <a:pPr lvl="0" rtl="0">
              <a:lnSpc>
                <a:spcPct val="150000"/>
              </a:lnSpc>
              <a:spcBef>
                <a:spcPts val="0"/>
              </a:spcBef>
              <a:buNone/>
            </a:pPr>
            <a:r>
              <a:rPr lang="en-US">
                <a:solidFill>
                  <a:schemeClr val="lt1"/>
                </a:solidFill>
                <a:latin typeface="Courier New"/>
                <a:ea typeface="Courier New"/>
                <a:cs typeface="Courier New"/>
                <a:sym typeface="Courier New"/>
              </a:rPr>
              <a:t>ex: git resource:</a:t>
            </a:r>
          </a:p>
          <a:p>
            <a:pPr marL="457200" lvl="0" indent="0" rtl="0">
              <a:lnSpc>
                <a:spcPct val="150000"/>
              </a:lnSpc>
              <a:spcBef>
                <a:spcPts val="0"/>
              </a:spcBef>
              <a:buNone/>
            </a:pPr>
            <a:r>
              <a:rPr lang="en-US">
                <a:solidFill>
                  <a:schemeClr val="lt1"/>
                </a:solidFill>
                <a:latin typeface="Courier New"/>
                <a:ea typeface="Courier New"/>
                <a:cs typeface="Courier New"/>
                <a:sym typeface="Courier New"/>
              </a:rPr>
              <a:t>get    =  git clone git@github.com:...</a:t>
            </a:r>
          </a:p>
          <a:p>
            <a:pPr marL="457200" lvl="0" indent="0" rtl="0">
              <a:lnSpc>
                <a:spcPct val="150000"/>
              </a:lnSpc>
              <a:spcBef>
                <a:spcPts val="0"/>
              </a:spcBef>
              <a:buNone/>
            </a:pPr>
            <a:r>
              <a:rPr lang="en-US">
                <a:solidFill>
                  <a:schemeClr val="lt1"/>
                </a:solidFill>
                <a:latin typeface="Courier New"/>
                <a:ea typeface="Courier New"/>
                <a:cs typeface="Courier New"/>
                <a:sym typeface="Courier New"/>
              </a:rPr>
              <a:t>put    =  git push origin [branch]</a:t>
            </a:r>
          </a:p>
          <a:p>
            <a:pPr marL="457200" lvl="0" indent="0" rtl="0">
              <a:lnSpc>
                <a:spcPct val="150000"/>
              </a:lnSpc>
              <a:spcBef>
                <a:spcPts val="0"/>
              </a:spcBef>
              <a:buNone/>
            </a:pPr>
            <a:r>
              <a:rPr lang="en-US">
                <a:solidFill>
                  <a:schemeClr val="lt1"/>
                </a:solidFill>
                <a:latin typeface="Courier New"/>
                <a:ea typeface="Courier New"/>
                <a:cs typeface="Courier New"/>
                <a:sym typeface="Courier New"/>
              </a:rPr>
              <a:t>check  =  git pull &amp;&amp; git log abcdef..HEAD</a:t>
            </a:r>
          </a:p>
          <a:p>
            <a:pPr lvl="0" rtl="0">
              <a:lnSpc>
                <a:spcPct val="150000"/>
              </a:lnSpc>
              <a:spcBef>
                <a:spcPts val="0"/>
              </a:spcBef>
              <a:buNone/>
            </a:pPr>
            <a:endParaRPr>
              <a:solidFill>
                <a:schemeClr val="lt1"/>
              </a:solidFill>
              <a:latin typeface="Courier New"/>
              <a:ea typeface="Courier New"/>
              <a:cs typeface="Courier New"/>
              <a:sym typeface="Courier New"/>
            </a:endParaRPr>
          </a:p>
        </p:txBody>
      </p:sp>
      <p:sp>
        <p:nvSpPr>
          <p:cNvPr id="293" name="Shape 293"/>
          <p:cNvSpPr txBox="1"/>
          <p:nvPr/>
        </p:nvSpPr>
        <p:spPr>
          <a:xfrm>
            <a:off x="225600" y="298650"/>
            <a:ext cx="8692799"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Concourse Concepts: resource interface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Shape 299"/>
          <p:cNvSpPr txBox="1"/>
          <p:nvPr/>
        </p:nvSpPr>
        <p:spPr>
          <a:xfrm>
            <a:off x="225600" y="298650"/>
            <a:ext cx="8692799"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Concourse Concepts: available resources</a:t>
            </a:r>
          </a:p>
        </p:txBody>
      </p:sp>
      <p:sp>
        <p:nvSpPr>
          <p:cNvPr id="300" name="Shape 300"/>
          <p:cNvSpPr txBox="1"/>
          <p:nvPr/>
        </p:nvSpPr>
        <p:spPr>
          <a:xfrm>
            <a:off x="1868850" y="1366500"/>
            <a:ext cx="2171099" cy="2230499"/>
          </a:xfrm>
          <a:prstGeom prst="rect">
            <a:avLst/>
          </a:prstGeom>
          <a:noFill/>
          <a:ln>
            <a:noFill/>
          </a:ln>
        </p:spPr>
        <p:txBody>
          <a:bodyPr lIns="91425" tIns="91425" rIns="91425" bIns="91425" anchor="t" anchorCtr="0">
            <a:noAutofit/>
          </a:bodyPr>
          <a:lstStyle/>
          <a:p>
            <a:pPr marL="457200" lvl="0" indent="-228600" rtl="0">
              <a:lnSpc>
                <a:spcPct val="150000"/>
              </a:lnSpc>
              <a:spcBef>
                <a:spcPts val="0"/>
              </a:spcBef>
              <a:buClr>
                <a:schemeClr val="lt1"/>
              </a:buClr>
              <a:buChar char="●"/>
            </a:pPr>
            <a:r>
              <a:rPr lang="en-US">
                <a:solidFill>
                  <a:schemeClr val="lt1"/>
                </a:solidFill>
              </a:rPr>
              <a:t>git repo</a:t>
            </a:r>
          </a:p>
          <a:p>
            <a:pPr marL="457200" lvl="0" indent="-228600" rtl="0">
              <a:lnSpc>
                <a:spcPct val="150000"/>
              </a:lnSpc>
              <a:spcBef>
                <a:spcPts val="0"/>
              </a:spcBef>
              <a:buClr>
                <a:schemeClr val="lt1"/>
              </a:buClr>
              <a:buChar char="●"/>
            </a:pPr>
            <a:r>
              <a:rPr lang="en-US">
                <a:solidFill>
                  <a:schemeClr val="lt1"/>
                </a:solidFill>
              </a:rPr>
              <a:t>s3 bucket</a:t>
            </a:r>
          </a:p>
          <a:p>
            <a:pPr marL="457200" lvl="0" indent="-228600" rtl="0">
              <a:lnSpc>
                <a:spcPct val="150000"/>
              </a:lnSpc>
              <a:spcBef>
                <a:spcPts val="0"/>
              </a:spcBef>
              <a:buClr>
                <a:schemeClr val="lt1"/>
              </a:buClr>
              <a:buChar char="●"/>
            </a:pPr>
            <a:r>
              <a:rPr lang="en-US">
                <a:solidFill>
                  <a:schemeClr val="lt1"/>
                </a:solidFill>
              </a:rPr>
              <a:t>docker image</a:t>
            </a:r>
          </a:p>
          <a:p>
            <a:pPr marL="457200" lvl="0" indent="-228600" rtl="0">
              <a:lnSpc>
                <a:spcPct val="150000"/>
              </a:lnSpc>
              <a:spcBef>
                <a:spcPts val="0"/>
              </a:spcBef>
              <a:buClr>
                <a:schemeClr val="lt1"/>
              </a:buClr>
              <a:buChar char="●"/>
            </a:pPr>
            <a:r>
              <a:rPr lang="en-US">
                <a:solidFill>
                  <a:schemeClr val="lt1"/>
                </a:solidFill>
              </a:rPr>
              <a:t>bosh deployment</a:t>
            </a:r>
          </a:p>
          <a:p>
            <a:pPr marL="457200" lvl="0" indent="-228600" rtl="0">
              <a:lnSpc>
                <a:spcPct val="150000"/>
              </a:lnSpc>
              <a:spcBef>
                <a:spcPts val="0"/>
              </a:spcBef>
              <a:buClr>
                <a:schemeClr val="lt1"/>
              </a:buClr>
              <a:buChar char="●"/>
            </a:pPr>
            <a:r>
              <a:rPr lang="en-US">
                <a:solidFill>
                  <a:schemeClr val="lt1"/>
                </a:solidFill>
              </a:rPr>
              <a:t>bosh.io release</a:t>
            </a:r>
          </a:p>
          <a:p>
            <a:pPr marL="457200" lvl="0" indent="-228600" rtl="0">
              <a:lnSpc>
                <a:spcPct val="150000"/>
              </a:lnSpc>
              <a:spcBef>
                <a:spcPts val="0"/>
              </a:spcBef>
              <a:buClr>
                <a:schemeClr val="lt1"/>
              </a:buClr>
              <a:buChar char="●"/>
            </a:pPr>
            <a:r>
              <a:rPr lang="en-US">
                <a:solidFill>
                  <a:schemeClr val="lt1"/>
                </a:solidFill>
              </a:rPr>
              <a:t>bosh.io stemcell</a:t>
            </a:r>
          </a:p>
        </p:txBody>
      </p:sp>
      <p:sp>
        <p:nvSpPr>
          <p:cNvPr id="301" name="Shape 301"/>
          <p:cNvSpPr txBox="1"/>
          <p:nvPr/>
        </p:nvSpPr>
        <p:spPr>
          <a:xfrm>
            <a:off x="5073300" y="1366500"/>
            <a:ext cx="2171099" cy="2230499"/>
          </a:xfrm>
          <a:prstGeom prst="rect">
            <a:avLst/>
          </a:prstGeom>
          <a:noFill/>
          <a:ln>
            <a:noFill/>
          </a:ln>
        </p:spPr>
        <p:txBody>
          <a:bodyPr lIns="91425" tIns="91425" rIns="91425" bIns="91425" anchor="t" anchorCtr="0">
            <a:noAutofit/>
          </a:bodyPr>
          <a:lstStyle/>
          <a:p>
            <a:pPr marL="457200" lvl="0" indent="-228600" rtl="0">
              <a:lnSpc>
                <a:spcPct val="150000"/>
              </a:lnSpc>
              <a:spcBef>
                <a:spcPts val="0"/>
              </a:spcBef>
              <a:buClr>
                <a:schemeClr val="lt1"/>
              </a:buClr>
              <a:buChar char="●"/>
            </a:pPr>
            <a:r>
              <a:rPr lang="en-US">
                <a:solidFill>
                  <a:schemeClr val="lt1"/>
                </a:solidFill>
              </a:rPr>
              <a:t>Pivotal Tracker</a:t>
            </a:r>
          </a:p>
          <a:p>
            <a:pPr marL="457200" lvl="0" indent="-228600" rtl="0">
              <a:lnSpc>
                <a:spcPct val="150000"/>
              </a:lnSpc>
              <a:spcBef>
                <a:spcPts val="0"/>
              </a:spcBef>
              <a:buClr>
                <a:schemeClr val="lt1"/>
              </a:buClr>
              <a:buChar char="●"/>
            </a:pPr>
            <a:r>
              <a:rPr lang="en-US">
                <a:solidFill>
                  <a:schemeClr val="lt1"/>
                </a:solidFill>
              </a:rPr>
              <a:t>github release</a:t>
            </a:r>
          </a:p>
          <a:p>
            <a:pPr marL="457200" lvl="0" indent="-228600" rtl="0">
              <a:lnSpc>
                <a:spcPct val="150000"/>
              </a:lnSpc>
              <a:spcBef>
                <a:spcPts val="0"/>
              </a:spcBef>
              <a:buClr>
                <a:schemeClr val="lt1"/>
              </a:buClr>
              <a:buChar char="●"/>
            </a:pPr>
            <a:r>
              <a:rPr lang="en-US">
                <a:solidFill>
                  <a:schemeClr val="lt1"/>
                </a:solidFill>
              </a:rPr>
              <a:t>cf app</a:t>
            </a:r>
          </a:p>
          <a:p>
            <a:pPr marL="457200" lvl="0" indent="-228600" rtl="0">
              <a:lnSpc>
                <a:spcPct val="150000"/>
              </a:lnSpc>
              <a:spcBef>
                <a:spcPts val="0"/>
              </a:spcBef>
              <a:buClr>
                <a:schemeClr val="lt1"/>
              </a:buClr>
              <a:buChar char="●"/>
            </a:pPr>
            <a:r>
              <a:rPr lang="en-US">
                <a:solidFill>
                  <a:schemeClr val="lt1"/>
                </a:solidFill>
              </a:rPr>
              <a:t>vagrant cloud/atlas</a:t>
            </a:r>
          </a:p>
          <a:p>
            <a:pPr marL="457200" lvl="0" indent="-228600" rtl="0">
              <a:lnSpc>
                <a:spcPct val="150000"/>
              </a:lnSpc>
              <a:spcBef>
                <a:spcPts val="0"/>
              </a:spcBef>
              <a:buClr>
                <a:schemeClr val="lt1"/>
              </a:buClr>
              <a:buChar char="●"/>
            </a:pPr>
            <a:r>
              <a:rPr lang="en-US">
                <a:solidFill>
                  <a:schemeClr val="lt1"/>
                </a:solidFill>
              </a:rPr>
              <a:t>time</a:t>
            </a:r>
          </a:p>
          <a:p>
            <a:pPr marL="457200" lvl="0" indent="-228600" rtl="0">
              <a:lnSpc>
                <a:spcPct val="150000"/>
              </a:lnSpc>
              <a:spcBef>
                <a:spcPts val="0"/>
              </a:spcBef>
              <a:buClr>
                <a:schemeClr val="lt1"/>
              </a:buClr>
              <a:buChar char="●"/>
            </a:pPr>
            <a:r>
              <a:rPr lang="en-US">
                <a:solidFill>
                  <a:schemeClr val="lt1"/>
                </a:solidFill>
              </a:rPr>
              <a:t>semver</a:t>
            </a:r>
          </a:p>
        </p:txBody>
      </p:sp>
      <p:sp>
        <p:nvSpPr>
          <p:cNvPr id="302" name="Shape 302"/>
          <p:cNvSpPr txBox="1"/>
          <p:nvPr/>
        </p:nvSpPr>
        <p:spPr>
          <a:xfrm>
            <a:off x="2343000" y="3637625"/>
            <a:ext cx="4457999" cy="545399"/>
          </a:xfrm>
          <a:prstGeom prst="rect">
            <a:avLst/>
          </a:prstGeom>
          <a:noFill/>
          <a:ln>
            <a:noFill/>
          </a:ln>
        </p:spPr>
        <p:txBody>
          <a:bodyPr lIns="91425" tIns="91425" rIns="91425" bIns="91425" anchor="t" anchorCtr="0">
            <a:noAutofit/>
          </a:bodyPr>
          <a:lstStyle/>
          <a:p>
            <a:pPr lvl="0" algn="ctr" rtl="0">
              <a:lnSpc>
                <a:spcPct val="150000"/>
              </a:lnSpc>
              <a:spcBef>
                <a:spcPts val="0"/>
              </a:spcBef>
              <a:buNone/>
            </a:pPr>
            <a:r>
              <a:rPr lang="en-US">
                <a:solidFill>
                  <a:schemeClr val="lt1"/>
                </a:solidFill>
              </a:rPr>
              <a:t>more coming: twitter, email, github-pr, rubygems,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Shape 308"/>
          <p:cNvSpPr txBox="1"/>
          <p:nvPr/>
        </p:nvSpPr>
        <p:spPr>
          <a:xfrm>
            <a:off x="476875" y="877550"/>
            <a:ext cx="8073000" cy="3618900"/>
          </a:xfrm>
          <a:prstGeom prst="rect">
            <a:avLst/>
          </a:prstGeom>
          <a:noFill/>
          <a:ln w="9525" cap="flat" cmpd="sng">
            <a:solidFill>
              <a:srgbClr val="008881"/>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US" sz="800">
                <a:solidFill>
                  <a:srgbClr val="43E5D5"/>
                </a:solidFill>
                <a:latin typeface="Courier New"/>
                <a:ea typeface="Courier New"/>
                <a:cs typeface="Courier New"/>
                <a:sym typeface="Courier New"/>
              </a:rPr>
              <a:t>~/git/PCF-demo</a:t>
            </a:r>
            <a:r>
              <a:rPr lang="en-US" sz="800">
                <a:solidFill>
                  <a:schemeClr val="lt2"/>
                </a:solidFill>
                <a:latin typeface="Courier New"/>
                <a:ea typeface="Courier New"/>
                <a:cs typeface="Courier New"/>
                <a:sym typeface="Courier New"/>
              </a:rPr>
              <a:t> </a:t>
            </a:r>
            <a:r>
              <a:rPr lang="en-US" sz="800">
                <a:solidFill>
                  <a:srgbClr val="00FF00"/>
                </a:solidFill>
                <a:latin typeface="Courier New"/>
                <a:ea typeface="Courier New"/>
                <a:cs typeface="Courier New"/>
                <a:sym typeface="Courier New"/>
              </a:rPr>
              <a:t>»</a:t>
            </a:r>
            <a:r>
              <a:rPr lang="en-US" sz="800">
                <a:solidFill>
                  <a:schemeClr val="lt2"/>
                </a:solidFill>
                <a:latin typeface="Courier New"/>
                <a:ea typeface="Courier New"/>
                <a:cs typeface="Courier New"/>
                <a:sym typeface="Courier New"/>
              </a:rPr>
              <a:t> fly -t lite execute -c ci/tasks/build.yml -i pcfdemo=.</a:t>
            </a:r>
          </a:p>
          <a:p>
            <a:pPr lvl="0" rtl="0">
              <a:spcBef>
                <a:spcPts val="0"/>
              </a:spcBef>
              <a:buNone/>
            </a:pPr>
            <a:r>
              <a:rPr lang="en-US" sz="800">
                <a:solidFill>
                  <a:schemeClr val="lt2"/>
                </a:solidFill>
                <a:latin typeface="Courier New"/>
                <a:ea typeface="Courier New"/>
                <a:cs typeface="Courier New"/>
                <a:sym typeface="Courier New"/>
              </a:rPr>
              <a:t>executing build 92</a:t>
            </a:r>
          </a:p>
          <a:p>
            <a:pPr lvl="0" rtl="0">
              <a:spcBef>
                <a:spcPts val="0"/>
              </a:spcBef>
              <a:buNone/>
            </a:pPr>
            <a:r>
              <a:rPr lang="en-US" sz="800">
                <a:solidFill>
                  <a:schemeClr val="lt2"/>
                </a:solidFill>
                <a:latin typeface="Courier New"/>
                <a:ea typeface="Courier New"/>
                <a:cs typeface="Courier New"/>
                <a:sym typeface="Courier New"/>
              </a:rPr>
              <a:t>  % Total    % Received % Xferd  Average Speed   Time    Time     Time  Current</a:t>
            </a:r>
          </a:p>
          <a:p>
            <a:pPr lvl="0" rtl="0">
              <a:spcBef>
                <a:spcPts val="0"/>
              </a:spcBef>
              <a:buNone/>
            </a:pPr>
            <a:r>
              <a:rPr lang="en-US" sz="800">
                <a:solidFill>
                  <a:schemeClr val="lt2"/>
                </a:solidFill>
                <a:latin typeface="Courier New"/>
                <a:ea typeface="Courier New"/>
                <a:cs typeface="Courier New"/>
                <a:sym typeface="Courier New"/>
              </a:rPr>
              <a:t>                                 Dload  Upload   Total   Spent    Left  Speed</a:t>
            </a:r>
          </a:p>
          <a:p>
            <a:pPr lvl="0" rtl="0">
              <a:spcBef>
                <a:spcPts val="0"/>
              </a:spcBef>
              <a:buNone/>
            </a:pPr>
            <a:r>
              <a:rPr lang="en-US" sz="800">
                <a:solidFill>
                  <a:schemeClr val="lt2"/>
                </a:solidFill>
                <a:latin typeface="Courier New"/>
                <a:ea typeface="Courier New"/>
                <a:cs typeface="Courier New"/>
                <a:sym typeface="Courier New"/>
              </a:rPr>
              <a:t>100 58.8M    0 58.8M    0     0  28.1M      0 --:--:--  0:00:02 --:--:-- 28.1M</a:t>
            </a:r>
          </a:p>
          <a:p>
            <a:pPr lvl="0" rtl="0">
              <a:spcBef>
                <a:spcPts val="0"/>
              </a:spcBef>
              <a:buNone/>
            </a:pPr>
            <a:r>
              <a:rPr lang="en-US" sz="800" b="1">
                <a:solidFill>
                  <a:schemeClr val="lt1"/>
                </a:solidFill>
                <a:latin typeface="Courier New"/>
                <a:ea typeface="Courier New"/>
                <a:cs typeface="Courier New"/>
                <a:sym typeface="Courier New"/>
              </a:rPr>
              <a:t>initializing with docker:///java#8</a:t>
            </a:r>
          </a:p>
          <a:p>
            <a:pPr lvl="0" rtl="0">
              <a:spcBef>
                <a:spcPts val="0"/>
              </a:spcBef>
              <a:buNone/>
            </a:pPr>
            <a:r>
              <a:rPr lang="en-US" sz="800" b="1">
                <a:solidFill>
                  <a:schemeClr val="lt1"/>
                </a:solidFill>
                <a:latin typeface="Courier New"/>
                <a:ea typeface="Courier New"/>
                <a:cs typeface="Courier New"/>
                <a:sym typeface="Courier New"/>
              </a:rPr>
              <a:t>running pcfdemo/ci/tasks/build.sh</a:t>
            </a:r>
          </a:p>
          <a:p>
            <a:pPr lvl="0" rtl="0">
              <a:spcBef>
                <a:spcPts val="0"/>
              </a:spcBef>
              <a:buNone/>
            </a:pPr>
            <a:r>
              <a:rPr lang="en-US" sz="800">
                <a:solidFill>
                  <a:schemeClr val="lt2"/>
                </a:solidFill>
                <a:latin typeface="Courier New"/>
                <a:ea typeface="Courier New"/>
                <a:cs typeface="Courier New"/>
                <a:sym typeface="Courier New"/>
              </a:rPr>
              <a:t>[INFO] Scanning for projects...</a:t>
            </a:r>
          </a:p>
          <a:p>
            <a:pPr lvl="0" rtl="0">
              <a:spcBef>
                <a:spcPts val="0"/>
              </a:spcBef>
              <a:buNone/>
            </a:pPr>
            <a:r>
              <a:rPr lang="en-US" sz="800">
                <a:solidFill>
                  <a:schemeClr val="lt2"/>
                </a:solidFill>
                <a:latin typeface="Courier New"/>
                <a:ea typeface="Courier New"/>
                <a:cs typeface="Courier New"/>
                <a:sym typeface="Courier New"/>
              </a:rPr>
              <a:t>[INFO]</a:t>
            </a:r>
          </a:p>
          <a:p>
            <a:pPr lvl="0" rtl="0">
              <a:spcBef>
                <a:spcPts val="0"/>
              </a:spcBef>
              <a:buNone/>
            </a:pPr>
            <a:r>
              <a:rPr lang="en-US" sz="800">
                <a:solidFill>
                  <a:schemeClr val="lt2"/>
                </a:solidFill>
                <a:latin typeface="Courier New"/>
                <a:ea typeface="Courier New"/>
                <a:cs typeface="Courier New"/>
                <a:sym typeface="Courier New"/>
              </a:rPr>
              <a:t>[INFO] ------------------------------------------------------------------------</a:t>
            </a:r>
          </a:p>
          <a:p>
            <a:pPr lvl="0" rtl="0">
              <a:spcBef>
                <a:spcPts val="0"/>
              </a:spcBef>
              <a:buNone/>
            </a:pPr>
            <a:r>
              <a:rPr lang="en-US" sz="800">
                <a:solidFill>
                  <a:schemeClr val="lt2"/>
                </a:solidFill>
                <a:latin typeface="Courier New"/>
                <a:ea typeface="Courier New"/>
                <a:cs typeface="Courier New"/>
                <a:sym typeface="Courier New"/>
              </a:rPr>
              <a:t>[INFO] Building pcf-demo 1.0.0-BUILD-SNAPSHOT</a:t>
            </a:r>
          </a:p>
          <a:p>
            <a:pPr lvl="0" rtl="0">
              <a:spcBef>
                <a:spcPts val="0"/>
              </a:spcBef>
              <a:buNone/>
            </a:pPr>
            <a:r>
              <a:rPr lang="en-US" sz="800">
                <a:solidFill>
                  <a:schemeClr val="lt2"/>
                </a:solidFill>
                <a:latin typeface="Courier New"/>
                <a:ea typeface="Courier New"/>
                <a:cs typeface="Courier New"/>
                <a:sym typeface="Courier New"/>
              </a:rPr>
              <a:t>[INFO] ------------------------------------------------------------------------</a:t>
            </a:r>
          </a:p>
          <a:p>
            <a:pPr lvl="0" rtl="0">
              <a:spcBef>
                <a:spcPts val="0"/>
              </a:spcBef>
              <a:buNone/>
            </a:pPr>
            <a:r>
              <a:rPr lang="en-US" sz="800">
                <a:solidFill>
                  <a:schemeClr val="lt2"/>
                </a:solidFill>
                <a:latin typeface="Courier New"/>
                <a:ea typeface="Courier New"/>
                <a:cs typeface="Courier New"/>
                <a:sym typeface="Courier New"/>
              </a:rPr>
              <a:t>...</a:t>
            </a:r>
          </a:p>
          <a:p>
            <a:pPr lvl="0" rtl="0">
              <a:spcBef>
                <a:spcPts val="0"/>
              </a:spcBef>
              <a:buNone/>
            </a:pPr>
            <a:r>
              <a:rPr lang="en-US" sz="800">
                <a:solidFill>
                  <a:schemeClr val="lt2"/>
                </a:solidFill>
                <a:latin typeface="Courier New"/>
                <a:ea typeface="Courier New"/>
                <a:cs typeface="Courier New"/>
                <a:sym typeface="Courier New"/>
              </a:rPr>
              <a:t>[INFO] Packaging webapp</a:t>
            </a:r>
          </a:p>
          <a:p>
            <a:pPr lvl="0" rtl="0">
              <a:spcBef>
                <a:spcPts val="0"/>
              </a:spcBef>
              <a:buNone/>
            </a:pPr>
            <a:r>
              <a:rPr lang="en-US" sz="800">
                <a:solidFill>
                  <a:schemeClr val="lt2"/>
                </a:solidFill>
                <a:latin typeface="Courier New"/>
                <a:ea typeface="Courier New"/>
                <a:cs typeface="Courier New"/>
                <a:sym typeface="Courier New"/>
              </a:rPr>
              <a:t>[INFO] Assembling webapp [pcf-demo] in [/tmp/build/e55deab7/pcfdemo/target/pcfdemo]</a:t>
            </a:r>
          </a:p>
          <a:p>
            <a:pPr lvl="0" rtl="0">
              <a:spcBef>
                <a:spcPts val="0"/>
              </a:spcBef>
              <a:buNone/>
            </a:pPr>
            <a:r>
              <a:rPr lang="en-US" sz="800">
                <a:solidFill>
                  <a:schemeClr val="lt2"/>
                </a:solidFill>
                <a:latin typeface="Courier New"/>
                <a:ea typeface="Courier New"/>
                <a:cs typeface="Courier New"/>
                <a:sym typeface="Courier New"/>
              </a:rPr>
              <a:t>[INFO] Processing war project</a:t>
            </a:r>
          </a:p>
          <a:p>
            <a:pPr lvl="0" rtl="0">
              <a:spcBef>
                <a:spcPts val="0"/>
              </a:spcBef>
              <a:buNone/>
            </a:pPr>
            <a:r>
              <a:rPr lang="en-US" sz="800">
                <a:solidFill>
                  <a:schemeClr val="lt2"/>
                </a:solidFill>
                <a:latin typeface="Courier New"/>
                <a:ea typeface="Courier New"/>
                <a:cs typeface="Courier New"/>
                <a:sym typeface="Courier New"/>
              </a:rPr>
              <a:t>[INFO] Copying webapp resources [/tmp/build/e55deab7/pcfdemo/src/main/webapp]</a:t>
            </a:r>
          </a:p>
          <a:p>
            <a:pPr lvl="0" rtl="0">
              <a:spcBef>
                <a:spcPts val="0"/>
              </a:spcBef>
              <a:buNone/>
            </a:pPr>
            <a:r>
              <a:rPr lang="en-US" sz="800">
                <a:solidFill>
                  <a:schemeClr val="lt2"/>
                </a:solidFill>
                <a:latin typeface="Courier New"/>
                <a:ea typeface="Courier New"/>
                <a:cs typeface="Courier New"/>
                <a:sym typeface="Courier New"/>
              </a:rPr>
              <a:t>[INFO] Webapp assembled in [61 msecs]</a:t>
            </a:r>
          </a:p>
          <a:p>
            <a:pPr lvl="0" rtl="0">
              <a:spcBef>
                <a:spcPts val="0"/>
              </a:spcBef>
              <a:buNone/>
            </a:pPr>
            <a:r>
              <a:rPr lang="en-US" sz="800">
                <a:solidFill>
                  <a:schemeClr val="lt2"/>
                </a:solidFill>
                <a:latin typeface="Courier New"/>
                <a:ea typeface="Courier New"/>
                <a:cs typeface="Courier New"/>
                <a:sym typeface="Courier New"/>
              </a:rPr>
              <a:t>[INFO] Building war: /tmp/build/e55deab7/pcfdemo/target/pcfdemo.war</a:t>
            </a:r>
          </a:p>
          <a:p>
            <a:pPr lvl="0" rtl="0">
              <a:spcBef>
                <a:spcPts val="0"/>
              </a:spcBef>
              <a:buNone/>
            </a:pPr>
            <a:r>
              <a:rPr lang="en-US" sz="800">
                <a:solidFill>
                  <a:schemeClr val="lt2"/>
                </a:solidFill>
                <a:latin typeface="Courier New"/>
                <a:ea typeface="Courier New"/>
                <a:cs typeface="Courier New"/>
                <a:sym typeface="Courier New"/>
              </a:rPr>
              <a:t>[INFO] WEB-INF/web.xml already added, skipping</a:t>
            </a:r>
          </a:p>
          <a:p>
            <a:pPr lvl="0" rtl="0">
              <a:spcBef>
                <a:spcPts val="0"/>
              </a:spcBef>
              <a:buNone/>
            </a:pPr>
            <a:r>
              <a:rPr lang="en-US" sz="800">
                <a:solidFill>
                  <a:schemeClr val="lt2"/>
                </a:solidFill>
                <a:latin typeface="Courier New"/>
                <a:ea typeface="Courier New"/>
                <a:cs typeface="Courier New"/>
                <a:sym typeface="Courier New"/>
              </a:rPr>
              <a:t>[INFO] ------------------------------------------------------------------------</a:t>
            </a:r>
          </a:p>
          <a:p>
            <a:pPr lvl="0" rtl="0">
              <a:spcBef>
                <a:spcPts val="0"/>
              </a:spcBef>
              <a:buNone/>
            </a:pPr>
            <a:r>
              <a:rPr lang="en-US" sz="800">
                <a:solidFill>
                  <a:schemeClr val="lt2"/>
                </a:solidFill>
                <a:latin typeface="Courier New"/>
                <a:ea typeface="Courier New"/>
                <a:cs typeface="Courier New"/>
                <a:sym typeface="Courier New"/>
              </a:rPr>
              <a:t>[INFO] BUILD SUCCESS</a:t>
            </a:r>
          </a:p>
          <a:p>
            <a:pPr lvl="0" rtl="0">
              <a:spcBef>
                <a:spcPts val="0"/>
              </a:spcBef>
              <a:buNone/>
            </a:pPr>
            <a:r>
              <a:rPr lang="en-US" sz="800">
                <a:solidFill>
                  <a:schemeClr val="lt2"/>
                </a:solidFill>
                <a:latin typeface="Courier New"/>
                <a:ea typeface="Courier New"/>
                <a:cs typeface="Courier New"/>
                <a:sym typeface="Courier New"/>
              </a:rPr>
              <a:t>[INFO] ------------------------------------------------------------------------</a:t>
            </a:r>
          </a:p>
          <a:p>
            <a:pPr lvl="0" rtl="0">
              <a:spcBef>
                <a:spcPts val="0"/>
              </a:spcBef>
              <a:buNone/>
            </a:pPr>
            <a:r>
              <a:rPr lang="en-US" sz="800">
                <a:solidFill>
                  <a:schemeClr val="lt2"/>
                </a:solidFill>
                <a:latin typeface="Courier New"/>
                <a:ea typeface="Courier New"/>
                <a:cs typeface="Courier New"/>
                <a:sym typeface="Courier New"/>
              </a:rPr>
              <a:t>[INFO] Total time: 33.423 s</a:t>
            </a:r>
          </a:p>
          <a:p>
            <a:pPr lvl="0" rtl="0">
              <a:spcBef>
                <a:spcPts val="0"/>
              </a:spcBef>
              <a:buNone/>
            </a:pPr>
            <a:r>
              <a:rPr lang="en-US" sz="800">
                <a:solidFill>
                  <a:schemeClr val="lt2"/>
                </a:solidFill>
                <a:latin typeface="Courier New"/>
                <a:ea typeface="Courier New"/>
                <a:cs typeface="Courier New"/>
                <a:sym typeface="Courier New"/>
              </a:rPr>
              <a:t>[INFO] Finished at: 2016-02-03T12:56:54+00:00</a:t>
            </a:r>
          </a:p>
          <a:p>
            <a:pPr lvl="0" rtl="0">
              <a:spcBef>
                <a:spcPts val="0"/>
              </a:spcBef>
              <a:buNone/>
            </a:pPr>
            <a:r>
              <a:rPr lang="en-US" sz="800">
                <a:solidFill>
                  <a:schemeClr val="lt2"/>
                </a:solidFill>
                <a:latin typeface="Courier New"/>
                <a:ea typeface="Courier New"/>
                <a:cs typeface="Courier New"/>
                <a:sym typeface="Courier New"/>
              </a:rPr>
              <a:t>[INFO] Final Memory: 20M/217M</a:t>
            </a:r>
          </a:p>
          <a:p>
            <a:pPr lvl="0" rtl="0">
              <a:spcBef>
                <a:spcPts val="0"/>
              </a:spcBef>
              <a:buNone/>
            </a:pPr>
            <a:r>
              <a:rPr lang="en-US" sz="800">
                <a:solidFill>
                  <a:schemeClr val="lt2"/>
                </a:solidFill>
                <a:latin typeface="Courier New"/>
                <a:ea typeface="Courier New"/>
                <a:cs typeface="Courier New"/>
                <a:sym typeface="Courier New"/>
              </a:rPr>
              <a:t>[INFO] ------------------------------------------------------------------------</a:t>
            </a:r>
          </a:p>
          <a:p>
            <a:pPr lvl="0" rtl="0">
              <a:spcBef>
                <a:spcPts val="0"/>
              </a:spcBef>
              <a:buNone/>
            </a:pPr>
            <a:r>
              <a:rPr lang="en-US" sz="800">
                <a:solidFill>
                  <a:srgbClr val="00FF00"/>
                </a:solidFill>
                <a:latin typeface="Courier New"/>
                <a:ea typeface="Courier New"/>
                <a:cs typeface="Courier New"/>
                <a:sym typeface="Courier New"/>
              </a:rPr>
              <a:t>succeeded</a:t>
            </a:r>
          </a:p>
          <a:p>
            <a:pPr lvl="0" rtl="0">
              <a:spcBef>
                <a:spcPts val="0"/>
              </a:spcBef>
              <a:buNone/>
            </a:pPr>
            <a:endParaRPr sz="1000">
              <a:solidFill>
                <a:srgbClr val="43E5D5"/>
              </a:solidFill>
              <a:latin typeface="Courier New"/>
              <a:ea typeface="Courier New"/>
              <a:cs typeface="Courier New"/>
              <a:sym typeface="Courier New"/>
            </a:endParaRPr>
          </a:p>
        </p:txBody>
      </p:sp>
      <p:sp>
        <p:nvSpPr>
          <p:cNvPr id="309" name="Shape 309"/>
          <p:cNvSpPr txBox="1"/>
          <p:nvPr/>
        </p:nvSpPr>
        <p:spPr>
          <a:xfrm>
            <a:off x="225600" y="298650"/>
            <a:ext cx="8692800"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fly execute: run task with local bits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476875" y="877550"/>
            <a:ext cx="8072999" cy="3618900"/>
          </a:xfrm>
          <a:prstGeom prst="rect">
            <a:avLst/>
          </a:prstGeom>
          <a:noFill/>
          <a:ln w="9525" cap="flat" cmpd="sng">
            <a:solidFill>
              <a:srgbClr val="008881"/>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US" sz="800">
                <a:solidFill>
                  <a:srgbClr val="43E5D5"/>
                </a:solidFill>
                <a:latin typeface="Courier New"/>
                <a:ea typeface="Courier New"/>
                <a:cs typeface="Courier New"/>
                <a:sym typeface="Courier New"/>
              </a:rPr>
              <a:t>~/git/PCF-demo</a:t>
            </a:r>
            <a:r>
              <a:rPr lang="en-US" sz="800">
                <a:solidFill>
                  <a:schemeClr val="lt2"/>
                </a:solidFill>
                <a:latin typeface="Courier New"/>
                <a:ea typeface="Courier New"/>
                <a:cs typeface="Courier New"/>
                <a:sym typeface="Courier New"/>
              </a:rPr>
              <a:t> </a:t>
            </a:r>
            <a:r>
              <a:rPr lang="en-US" sz="800">
                <a:solidFill>
                  <a:srgbClr val="00FF00"/>
                </a:solidFill>
                <a:latin typeface="Courier New"/>
                <a:ea typeface="Courier New"/>
                <a:cs typeface="Courier New"/>
                <a:sym typeface="Courier New"/>
              </a:rPr>
              <a:t>»</a:t>
            </a:r>
            <a:r>
              <a:rPr lang="en-US" sz="800">
                <a:solidFill>
                  <a:schemeClr val="lt2"/>
                </a:solidFill>
                <a:latin typeface="Courier New"/>
                <a:ea typeface="Courier New"/>
                <a:cs typeface="Courier New"/>
                <a:sym typeface="Courier New"/>
              </a:rPr>
              <a:t> fly -t lite hijack -j pcfdemo/build-artifact</a:t>
            </a:r>
          </a:p>
          <a:p>
            <a:pPr lvl="0" rtl="0">
              <a:spcBef>
                <a:spcPts val="0"/>
              </a:spcBef>
              <a:buNone/>
            </a:pPr>
            <a:r>
              <a:rPr lang="en-US" sz="800">
                <a:solidFill>
                  <a:schemeClr val="lt2"/>
                </a:solidFill>
                <a:latin typeface="Courier New"/>
                <a:ea typeface="Courier New"/>
                <a:cs typeface="Courier New"/>
                <a:sym typeface="Courier New"/>
              </a:rPr>
              <a:t>1: build #10, step: version, type: get</a:t>
            </a:r>
          </a:p>
          <a:p>
            <a:pPr lvl="0" rtl="0">
              <a:spcBef>
                <a:spcPts val="0"/>
              </a:spcBef>
              <a:buNone/>
            </a:pPr>
            <a:r>
              <a:rPr lang="en-US" sz="800">
                <a:solidFill>
                  <a:schemeClr val="lt2"/>
                </a:solidFill>
                <a:latin typeface="Courier New"/>
                <a:ea typeface="Courier New"/>
                <a:cs typeface="Courier New"/>
                <a:sym typeface="Courier New"/>
              </a:rPr>
              <a:t>2: build #10, step: prepare-build, type: task</a:t>
            </a:r>
          </a:p>
          <a:p>
            <a:pPr lvl="0" rtl="0">
              <a:spcBef>
                <a:spcPts val="0"/>
              </a:spcBef>
              <a:buNone/>
            </a:pPr>
            <a:r>
              <a:rPr lang="en-US" sz="800">
                <a:solidFill>
                  <a:schemeClr val="lt2"/>
                </a:solidFill>
                <a:latin typeface="Courier New"/>
                <a:ea typeface="Courier New"/>
                <a:cs typeface="Courier New"/>
                <a:sym typeface="Courier New"/>
              </a:rPr>
              <a:t>3: build #10, step: candidate-release, type: put</a:t>
            </a:r>
          </a:p>
          <a:p>
            <a:pPr lvl="0" rtl="0">
              <a:spcBef>
                <a:spcPts val="0"/>
              </a:spcBef>
              <a:buNone/>
            </a:pPr>
            <a:r>
              <a:rPr lang="en-US" sz="800">
                <a:solidFill>
                  <a:schemeClr val="lt2"/>
                </a:solidFill>
                <a:latin typeface="Courier New"/>
                <a:ea typeface="Courier New"/>
                <a:cs typeface="Courier New"/>
                <a:sym typeface="Courier New"/>
              </a:rPr>
              <a:t>4: build #10, step: version, type: put</a:t>
            </a:r>
          </a:p>
          <a:p>
            <a:pPr lvl="0" rtl="0">
              <a:spcBef>
                <a:spcPts val="0"/>
              </a:spcBef>
              <a:buNone/>
            </a:pPr>
            <a:r>
              <a:rPr lang="en-US" sz="800">
                <a:solidFill>
                  <a:schemeClr val="lt2"/>
                </a:solidFill>
                <a:latin typeface="Courier New"/>
                <a:ea typeface="Courier New"/>
                <a:cs typeface="Courier New"/>
                <a:sym typeface="Courier New"/>
              </a:rPr>
              <a:t>5: build #10, step: pcfdemo, type: get</a:t>
            </a:r>
          </a:p>
          <a:p>
            <a:pPr lvl="0" rtl="0">
              <a:spcBef>
                <a:spcPts val="0"/>
              </a:spcBef>
              <a:buNone/>
            </a:pPr>
            <a:r>
              <a:rPr lang="en-US" sz="800">
                <a:solidFill>
                  <a:schemeClr val="lt2"/>
                </a:solidFill>
                <a:latin typeface="Courier New"/>
                <a:ea typeface="Courier New"/>
                <a:cs typeface="Courier New"/>
                <a:sym typeface="Courier New"/>
              </a:rPr>
              <a:t>6: build #10, step: version, type: get</a:t>
            </a:r>
          </a:p>
          <a:p>
            <a:pPr lvl="0" rtl="0">
              <a:spcBef>
                <a:spcPts val="0"/>
              </a:spcBef>
              <a:buNone/>
            </a:pPr>
            <a:r>
              <a:rPr lang="en-US" sz="800">
                <a:solidFill>
                  <a:schemeClr val="lt2"/>
                </a:solidFill>
                <a:latin typeface="Courier New"/>
                <a:ea typeface="Courier New"/>
                <a:cs typeface="Courier New"/>
                <a:sym typeface="Courier New"/>
              </a:rPr>
              <a:t>7: build #10, step: candidate-release, type: get</a:t>
            </a:r>
          </a:p>
          <a:p>
            <a:pPr lvl="0" rtl="0">
              <a:spcBef>
                <a:spcPts val="0"/>
              </a:spcBef>
              <a:buNone/>
            </a:pPr>
            <a:r>
              <a:rPr lang="en-US" sz="800">
                <a:solidFill>
                  <a:schemeClr val="lt2"/>
                </a:solidFill>
                <a:latin typeface="Courier New"/>
                <a:ea typeface="Courier New"/>
                <a:cs typeface="Courier New"/>
                <a:sym typeface="Courier New"/>
              </a:rPr>
              <a:t>8: build #10, step: build, type: task</a:t>
            </a:r>
          </a:p>
          <a:p>
            <a:pPr lvl="0" rtl="0">
              <a:spcBef>
                <a:spcPts val="0"/>
              </a:spcBef>
              <a:buNone/>
            </a:pPr>
            <a:r>
              <a:rPr lang="en-US" sz="800">
                <a:solidFill>
                  <a:schemeClr val="lt2"/>
                </a:solidFill>
                <a:latin typeface="Courier New"/>
                <a:ea typeface="Courier New"/>
                <a:cs typeface="Courier New"/>
                <a:sym typeface="Courier New"/>
              </a:rPr>
              <a:t>choose a container: 2</a:t>
            </a:r>
          </a:p>
          <a:p>
            <a:pPr lvl="0" rtl="0">
              <a:spcBef>
                <a:spcPts val="0"/>
              </a:spcBef>
              <a:buNone/>
            </a:pPr>
            <a:r>
              <a:rPr lang="en-US" sz="800">
                <a:solidFill>
                  <a:schemeClr val="lt2"/>
                </a:solidFill>
                <a:latin typeface="Courier New"/>
                <a:ea typeface="Courier New"/>
                <a:cs typeface="Courier New"/>
                <a:sym typeface="Courier New"/>
              </a:rPr>
              <a:t>root@bqvgog0t9s0:/tmp/build/5020c204# ls -al</a:t>
            </a:r>
          </a:p>
          <a:p>
            <a:pPr lvl="0" rtl="0">
              <a:spcBef>
                <a:spcPts val="0"/>
              </a:spcBef>
              <a:buNone/>
            </a:pPr>
            <a:r>
              <a:rPr lang="en-US" sz="800">
                <a:solidFill>
                  <a:schemeClr val="lt2"/>
                </a:solidFill>
                <a:latin typeface="Courier New"/>
                <a:ea typeface="Courier New"/>
                <a:cs typeface="Courier New"/>
                <a:sym typeface="Courier New"/>
              </a:rPr>
              <a:t>total 8644</a:t>
            </a:r>
          </a:p>
          <a:p>
            <a:pPr lvl="0" rtl="0">
              <a:spcBef>
                <a:spcPts val="0"/>
              </a:spcBef>
              <a:buNone/>
            </a:pPr>
            <a:r>
              <a:rPr lang="en-US" sz="800">
                <a:solidFill>
                  <a:schemeClr val="lt2"/>
                </a:solidFill>
                <a:latin typeface="Courier New"/>
                <a:ea typeface="Courier New"/>
                <a:cs typeface="Courier New"/>
                <a:sym typeface="Courier New"/>
              </a:rPr>
              <a:t>drwxr-xr-x 1 root root      84 Feb  3 13:14 .</a:t>
            </a:r>
          </a:p>
          <a:p>
            <a:pPr lvl="0" rtl="0">
              <a:spcBef>
                <a:spcPts val="0"/>
              </a:spcBef>
              <a:buNone/>
            </a:pPr>
            <a:r>
              <a:rPr lang="en-US" sz="800">
                <a:solidFill>
                  <a:schemeClr val="lt2"/>
                </a:solidFill>
                <a:latin typeface="Courier New"/>
                <a:ea typeface="Courier New"/>
                <a:cs typeface="Courier New"/>
                <a:sym typeface="Courier New"/>
              </a:rPr>
              <a:t>drwxr-xr-x 1 root root      16 Feb  3 13:14 ..</a:t>
            </a:r>
          </a:p>
          <a:p>
            <a:pPr lvl="0" rtl="0">
              <a:spcBef>
                <a:spcPts val="0"/>
              </a:spcBef>
              <a:buNone/>
            </a:pPr>
            <a:r>
              <a:rPr lang="en-US" sz="800">
                <a:solidFill>
                  <a:schemeClr val="lt2"/>
                </a:solidFill>
                <a:latin typeface="Courier New"/>
                <a:ea typeface="Courier New"/>
                <a:cs typeface="Courier New"/>
                <a:sym typeface="Courier New"/>
              </a:rPr>
              <a:t>drwxr-xr-x 1 root root      14 Feb  3 13:14 build</a:t>
            </a:r>
          </a:p>
          <a:p>
            <a:pPr lvl="0" rtl="0">
              <a:spcBef>
                <a:spcPts val="0"/>
              </a:spcBef>
              <a:buNone/>
            </a:pPr>
            <a:r>
              <a:rPr lang="en-US" sz="800">
                <a:solidFill>
                  <a:schemeClr val="lt2"/>
                </a:solidFill>
                <a:latin typeface="Courier New"/>
                <a:ea typeface="Courier New"/>
                <a:cs typeface="Courier New"/>
                <a:sym typeface="Courier New"/>
              </a:rPr>
              <a:t>-rw-r--r-- 1 root root 8849783 Feb  3 13:14 pcf-demo-1.1.0-rc.4.war</a:t>
            </a:r>
          </a:p>
          <a:p>
            <a:pPr lvl="0" rtl="0">
              <a:spcBef>
                <a:spcPts val="0"/>
              </a:spcBef>
              <a:buNone/>
            </a:pPr>
            <a:r>
              <a:rPr lang="en-US" sz="800">
                <a:solidFill>
                  <a:schemeClr val="lt2"/>
                </a:solidFill>
                <a:latin typeface="Courier New"/>
                <a:ea typeface="Courier New"/>
                <a:cs typeface="Courier New"/>
                <a:sym typeface="Courier New"/>
              </a:rPr>
              <a:t>drwxr-xr-x 1 root root     242 Feb  3 11:24 pcfdemo</a:t>
            </a:r>
          </a:p>
          <a:p>
            <a:pPr lvl="0" rtl="0">
              <a:spcBef>
                <a:spcPts val="0"/>
              </a:spcBef>
              <a:buNone/>
            </a:pPr>
            <a:r>
              <a:rPr lang="en-US" sz="800">
                <a:solidFill>
                  <a:schemeClr val="lt2"/>
                </a:solidFill>
                <a:latin typeface="Courier New"/>
                <a:ea typeface="Courier New"/>
                <a:cs typeface="Courier New"/>
                <a:sym typeface="Courier New"/>
              </a:rPr>
              <a:t>drwxr-xr-x 1 root root      12 Feb  3 13:14 version</a:t>
            </a:r>
          </a:p>
          <a:p>
            <a:pPr lvl="0" rtl="0">
              <a:spcBef>
                <a:spcPts val="0"/>
              </a:spcBef>
              <a:buNone/>
            </a:pPr>
            <a:r>
              <a:rPr lang="en-US" sz="800">
                <a:solidFill>
                  <a:schemeClr val="lt2"/>
                </a:solidFill>
                <a:latin typeface="Courier New"/>
                <a:ea typeface="Courier New"/>
                <a:cs typeface="Courier New"/>
                <a:sym typeface="Courier New"/>
              </a:rPr>
              <a:t>root@bqvgog0t9s0:/tmp/build/5020c204# echo `cat version/number`</a:t>
            </a:r>
          </a:p>
          <a:p>
            <a:pPr lvl="0" rtl="0">
              <a:spcBef>
                <a:spcPts val="0"/>
              </a:spcBef>
              <a:buNone/>
            </a:pPr>
            <a:r>
              <a:rPr lang="en-US" sz="800">
                <a:solidFill>
                  <a:schemeClr val="lt2"/>
                </a:solidFill>
                <a:latin typeface="Courier New"/>
                <a:ea typeface="Courier New"/>
                <a:cs typeface="Courier New"/>
                <a:sym typeface="Courier New"/>
              </a:rPr>
              <a:t>1.1.0-rc.4</a:t>
            </a:r>
          </a:p>
          <a:p>
            <a:pPr lvl="0" rtl="0">
              <a:spcBef>
                <a:spcPts val="0"/>
              </a:spcBef>
              <a:buNone/>
            </a:pPr>
            <a:r>
              <a:rPr lang="en-US" sz="800">
                <a:solidFill>
                  <a:schemeClr val="lt2"/>
                </a:solidFill>
                <a:latin typeface="Courier New"/>
                <a:ea typeface="Courier New"/>
                <a:cs typeface="Courier New"/>
                <a:sym typeface="Courier New"/>
              </a:rPr>
              <a:t>root@bqvgog0t9s0:/tmp/build/5020c204#</a:t>
            </a:r>
          </a:p>
          <a:p>
            <a:pPr lvl="0" rtl="0">
              <a:spcBef>
                <a:spcPts val="0"/>
              </a:spcBef>
              <a:buNone/>
            </a:pPr>
            <a:endParaRPr sz="800">
              <a:solidFill>
                <a:schemeClr val="lt2"/>
              </a:solidFill>
              <a:latin typeface="Courier New"/>
              <a:ea typeface="Courier New"/>
              <a:cs typeface="Courier New"/>
              <a:sym typeface="Courier New"/>
            </a:endParaRPr>
          </a:p>
        </p:txBody>
      </p:sp>
      <p:sp>
        <p:nvSpPr>
          <p:cNvPr id="316" name="Shape 316"/>
          <p:cNvSpPr txBox="1"/>
          <p:nvPr/>
        </p:nvSpPr>
        <p:spPr>
          <a:xfrm>
            <a:off x="225600" y="298650"/>
            <a:ext cx="8692799"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fly hijack: hop into build’s container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p:nvPr/>
        </p:nvSpPr>
        <p:spPr>
          <a:xfrm>
            <a:off x="429001" y="1104141"/>
            <a:ext cx="1902000" cy="575099"/>
          </a:xfrm>
          <a:prstGeom prst="wedgeRoundRectCallout">
            <a:avLst>
              <a:gd name="adj1" fmla="val -20833"/>
              <a:gd name="adj2" fmla="val 62500"/>
              <a:gd name="adj3" fmla="val 0"/>
            </a:avLst>
          </a:prstGeom>
          <a:solidFill>
            <a:srgbClr val="D8D8D8"/>
          </a:solidFill>
          <a:ln w="12700" cap="flat" cmpd="sng">
            <a:solidFill>
              <a:srgbClr val="A5A5A5"/>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Clr>
                <a:srgbClr val="008881"/>
              </a:buClr>
              <a:buSzPct val="25000"/>
              <a:buFont typeface="Arial"/>
              <a:buNone/>
            </a:pPr>
            <a:r>
              <a:rPr lang="en-US" sz="800" b="1" i="0" u="none" strike="noStrike" cap="none">
                <a:solidFill>
                  <a:srgbClr val="008881"/>
                </a:solidFill>
                <a:latin typeface="Arial"/>
                <a:ea typeface="Arial"/>
                <a:cs typeface="Arial"/>
                <a:sym typeface="Arial"/>
              </a:rPr>
              <a:t>AUTOMATION.</a:t>
            </a:r>
          </a:p>
          <a:p>
            <a:pPr marL="0" marR="0" lvl="0" indent="0" algn="l" rtl="0">
              <a:spcBef>
                <a:spcPts val="0"/>
              </a:spcBef>
              <a:buClr>
                <a:srgbClr val="000000"/>
              </a:buClr>
              <a:buSzPct val="25000"/>
              <a:buFont typeface="Arial"/>
              <a:buNone/>
            </a:pPr>
            <a:r>
              <a:rPr lang="en-US" sz="800" b="0" i="0" u="none" strike="noStrike" cap="none">
                <a:solidFill>
                  <a:srgbClr val="000000"/>
                </a:solidFill>
                <a:latin typeface="Arial"/>
                <a:ea typeface="Arial"/>
                <a:cs typeface="Arial"/>
                <a:sym typeface="Arial"/>
              </a:rPr>
              <a:t>Integrate tools and automate processes from testing to builds and deployment</a:t>
            </a:r>
          </a:p>
        </p:txBody>
      </p:sp>
      <p:sp>
        <p:nvSpPr>
          <p:cNvPr id="143" name="Shape 143"/>
          <p:cNvSpPr/>
          <p:nvPr/>
        </p:nvSpPr>
        <p:spPr>
          <a:xfrm>
            <a:off x="2494370" y="1107129"/>
            <a:ext cx="1902000" cy="575099"/>
          </a:xfrm>
          <a:prstGeom prst="wedgeRoundRectCallout">
            <a:avLst>
              <a:gd name="adj1" fmla="val -20833"/>
              <a:gd name="adj2" fmla="val 62500"/>
              <a:gd name="adj3" fmla="val 0"/>
            </a:avLst>
          </a:prstGeom>
          <a:solidFill>
            <a:srgbClr val="D8D8D8"/>
          </a:solidFill>
          <a:ln w="12700" cap="flat" cmpd="sng">
            <a:solidFill>
              <a:srgbClr val="A5A5A5"/>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Clr>
                <a:srgbClr val="008881"/>
              </a:buClr>
              <a:buSzPct val="25000"/>
              <a:buFont typeface="Arial"/>
              <a:buNone/>
            </a:pPr>
            <a:r>
              <a:rPr lang="en-US" sz="800" b="1" i="0" u="none" strike="noStrike" cap="none">
                <a:solidFill>
                  <a:srgbClr val="008881"/>
                </a:solidFill>
                <a:latin typeface="Arial"/>
                <a:ea typeface="Arial"/>
                <a:cs typeface="Arial"/>
                <a:sym typeface="Arial"/>
              </a:rPr>
              <a:t>SPEED.</a:t>
            </a:r>
          </a:p>
          <a:p>
            <a:pPr marL="0" marR="0" lvl="0" indent="0" algn="l" rtl="0">
              <a:spcBef>
                <a:spcPts val="0"/>
              </a:spcBef>
              <a:buClr>
                <a:srgbClr val="000000"/>
              </a:buClr>
              <a:buSzPct val="25000"/>
              <a:buFont typeface="Arial"/>
              <a:buNone/>
            </a:pPr>
            <a:r>
              <a:rPr lang="en-US" sz="800" b="0" i="0" u="none" strike="noStrike" cap="none">
                <a:solidFill>
                  <a:srgbClr val="000000"/>
                </a:solidFill>
                <a:latin typeface="Arial"/>
                <a:ea typeface="Arial"/>
                <a:cs typeface="Arial"/>
                <a:sym typeface="Arial"/>
              </a:rPr>
              <a:t>Release more frequently with smaller bits will reduce complexity and improve time-to-market</a:t>
            </a:r>
          </a:p>
        </p:txBody>
      </p:sp>
      <p:sp>
        <p:nvSpPr>
          <p:cNvPr id="144" name="Shape 144"/>
          <p:cNvSpPr/>
          <p:nvPr/>
        </p:nvSpPr>
        <p:spPr>
          <a:xfrm>
            <a:off x="4559740" y="1107129"/>
            <a:ext cx="1902000" cy="575099"/>
          </a:xfrm>
          <a:prstGeom prst="wedgeRoundRectCallout">
            <a:avLst>
              <a:gd name="adj1" fmla="val -20833"/>
              <a:gd name="adj2" fmla="val 62500"/>
              <a:gd name="adj3" fmla="val 0"/>
            </a:avLst>
          </a:prstGeom>
          <a:solidFill>
            <a:srgbClr val="D8D8D8"/>
          </a:solidFill>
          <a:ln w="12700" cap="flat" cmpd="sng">
            <a:solidFill>
              <a:srgbClr val="A5A5A5"/>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Clr>
                <a:srgbClr val="008881"/>
              </a:buClr>
              <a:buSzPct val="25000"/>
              <a:buFont typeface="Arial"/>
              <a:buNone/>
            </a:pPr>
            <a:r>
              <a:rPr lang="en-US" sz="800" b="1" i="0" u="none" strike="noStrike" cap="none">
                <a:solidFill>
                  <a:srgbClr val="008881"/>
                </a:solidFill>
                <a:latin typeface="Arial"/>
                <a:ea typeface="Arial"/>
                <a:cs typeface="Arial"/>
                <a:sym typeface="Arial"/>
              </a:rPr>
              <a:t>QUALITY.</a:t>
            </a:r>
          </a:p>
          <a:p>
            <a:pPr marL="0" marR="0" lvl="0" indent="0" algn="l" rtl="0">
              <a:spcBef>
                <a:spcPts val="0"/>
              </a:spcBef>
              <a:buClr>
                <a:srgbClr val="000000"/>
              </a:buClr>
              <a:buSzPct val="25000"/>
              <a:buFont typeface="Arial"/>
              <a:buNone/>
            </a:pPr>
            <a:r>
              <a:rPr lang="en-US" sz="800" b="0" i="0" u="none" strike="noStrike" cap="none">
                <a:solidFill>
                  <a:srgbClr val="000000"/>
                </a:solidFill>
                <a:latin typeface="Arial"/>
                <a:ea typeface="Arial"/>
                <a:cs typeface="Arial"/>
                <a:sym typeface="Arial"/>
              </a:rPr>
              <a:t>Reduce feedback loop using test-driven development to surface problems sooner and be responsive</a:t>
            </a:r>
          </a:p>
        </p:txBody>
      </p:sp>
      <p:sp>
        <p:nvSpPr>
          <p:cNvPr id="145" name="Shape 145"/>
          <p:cNvSpPr/>
          <p:nvPr/>
        </p:nvSpPr>
        <p:spPr>
          <a:xfrm>
            <a:off x="6591033" y="1107129"/>
            <a:ext cx="1902000" cy="575099"/>
          </a:xfrm>
          <a:prstGeom prst="wedgeRoundRectCallout">
            <a:avLst>
              <a:gd name="adj1" fmla="val -20833"/>
              <a:gd name="adj2" fmla="val 62500"/>
              <a:gd name="adj3" fmla="val 0"/>
            </a:avLst>
          </a:prstGeom>
          <a:solidFill>
            <a:srgbClr val="D8D8D8"/>
          </a:solidFill>
          <a:ln w="12700" cap="flat" cmpd="sng">
            <a:solidFill>
              <a:srgbClr val="A5A5A5"/>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Clr>
                <a:srgbClr val="008881"/>
              </a:buClr>
              <a:buSzPct val="25000"/>
              <a:buFont typeface="Arial"/>
              <a:buNone/>
            </a:pPr>
            <a:r>
              <a:rPr lang="en-US" sz="800" b="1" i="0" u="none" strike="noStrike" cap="none">
                <a:solidFill>
                  <a:srgbClr val="008881"/>
                </a:solidFill>
                <a:latin typeface="Arial"/>
                <a:ea typeface="Arial"/>
                <a:cs typeface="Arial"/>
                <a:sym typeface="Arial"/>
              </a:rPr>
              <a:t>AGILITY.</a:t>
            </a:r>
          </a:p>
          <a:p>
            <a:pPr marL="0" marR="0" lvl="0" indent="0" algn="l" rtl="0">
              <a:spcBef>
                <a:spcPts val="0"/>
              </a:spcBef>
              <a:buClr>
                <a:srgbClr val="000000"/>
              </a:buClr>
              <a:buSzPct val="25000"/>
              <a:buFont typeface="Arial"/>
              <a:buNone/>
            </a:pPr>
            <a:r>
              <a:rPr lang="en-US" sz="800" b="0" i="0" u="none" strike="noStrike" cap="none">
                <a:solidFill>
                  <a:srgbClr val="000000"/>
                </a:solidFill>
                <a:latin typeface="Arial"/>
                <a:ea typeface="Arial"/>
                <a:cs typeface="Arial"/>
                <a:sym typeface="Arial"/>
              </a:rPr>
              <a:t>Push updates on regular basis with no downtime to improve customer experience and time to market</a:t>
            </a:r>
          </a:p>
        </p:txBody>
      </p:sp>
      <p:sp>
        <p:nvSpPr>
          <p:cNvPr id="146" name="Shape 146"/>
          <p:cNvSpPr txBox="1"/>
          <p:nvPr/>
        </p:nvSpPr>
        <p:spPr>
          <a:xfrm>
            <a:off x="2087400" y="298650"/>
            <a:ext cx="4969199" cy="512099"/>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Continuous Integration &amp; Delivery</a:t>
            </a:r>
          </a:p>
        </p:txBody>
      </p:sp>
      <p:grpSp>
        <p:nvGrpSpPr>
          <p:cNvPr id="147" name="Shape 147"/>
          <p:cNvGrpSpPr/>
          <p:nvPr/>
        </p:nvGrpSpPr>
        <p:grpSpPr>
          <a:xfrm>
            <a:off x="399125" y="2170224"/>
            <a:ext cx="8531304" cy="549112"/>
            <a:chOff x="537887" y="2397355"/>
            <a:chExt cx="8531304" cy="549112"/>
          </a:xfrm>
        </p:grpSpPr>
        <p:sp>
          <p:nvSpPr>
            <p:cNvPr id="148" name="Shape 148"/>
            <p:cNvSpPr/>
            <p:nvPr/>
          </p:nvSpPr>
          <p:spPr>
            <a:xfrm>
              <a:off x="537887" y="2397355"/>
              <a:ext cx="1528799" cy="548999"/>
            </a:xfrm>
            <a:prstGeom prst="homePlate">
              <a:avLst>
                <a:gd name="adj" fmla="val 50000"/>
              </a:avLst>
            </a:prstGeom>
            <a:solidFill>
              <a:srgbClr val="008774"/>
            </a:solidFill>
            <a:ln w="9525" cap="flat" cmpd="sng">
              <a:solidFill>
                <a:srgbClr val="FFFFF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Clr>
                  <a:srgbClr val="FFFFFF"/>
                </a:buClr>
                <a:buSzPct val="25000"/>
                <a:buFont typeface="Arial"/>
                <a:buNone/>
              </a:pPr>
              <a:r>
                <a:rPr lang="en-US" sz="1000" b="1" i="0" u="none" strike="noStrike" cap="none">
                  <a:solidFill>
                    <a:srgbClr val="FFFFFF"/>
                  </a:solidFill>
                  <a:latin typeface="Arial"/>
                  <a:ea typeface="Arial"/>
                  <a:cs typeface="Arial"/>
                  <a:sym typeface="Arial"/>
                </a:rPr>
                <a:t>Commit Code Change</a:t>
              </a:r>
            </a:p>
          </p:txBody>
        </p:sp>
        <p:sp>
          <p:nvSpPr>
            <p:cNvPr id="149" name="Shape 149"/>
            <p:cNvSpPr/>
            <p:nvPr/>
          </p:nvSpPr>
          <p:spPr>
            <a:xfrm>
              <a:off x="1798250" y="2398067"/>
              <a:ext cx="1655400" cy="548399"/>
            </a:xfrm>
            <a:prstGeom prst="chevron">
              <a:avLst>
                <a:gd name="adj" fmla="val 50000"/>
              </a:avLst>
            </a:prstGeom>
            <a:solidFill>
              <a:srgbClr val="008774"/>
            </a:solidFill>
            <a:ln w="9525" cap="flat" cmpd="sng">
              <a:solidFill>
                <a:srgbClr val="FFFFF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Clr>
                  <a:srgbClr val="FFFFFF"/>
                </a:buClr>
                <a:buSzPct val="25000"/>
                <a:buFont typeface="Arial"/>
                <a:buNone/>
              </a:pPr>
              <a:r>
                <a:rPr lang="en-US" sz="1000" b="1" i="0" u="none" strike="noStrike" cap="none">
                  <a:solidFill>
                    <a:srgbClr val="FFFFFF"/>
                  </a:solidFill>
                  <a:latin typeface="Arial"/>
                  <a:ea typeface="Arial"/>
                  <a:cs typeface="Arial"/>
                  <a:sym typeface="Arial"/>
                </a:rPr>
                <a:t>Automate Build &amp; Test</a:t>
              </a:r>
            </a:p>
          </p:txBody>
        </p:sp>
        <p:sp>
          <p:nvSpPr>
            <p:cNvPr id="150" name="Shape 150"/>
            <p:cNvSpPr/>
            <p:nvPr/>
          </p:nvSpPr>
          <p:spPr>
            <a:xfrm>
              <a:off x="3185334" y="2398067"/>
              <a:ext cx="1655400" cy="548399"/>
            </a:xfrm>
            <a:prstGeom prst="chevron">
              <a:avLst>
                <a:gd name="adj" fmla="val 50000"/>
              </a:avLst>
            </a:prstGeom>
            <a:solidFill>
              <a:srgbClr val="008774"/>
            </a:solidFill>
            <a:ln w="9525" cap="flat" cmpd="sng">
              <a:solidFill>
                <a:srgbClr val="FFFFF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Clr>
                  <a:srgbClr val="FFFFFF"/>
                </a:buClr>
                <a:buSzPct val="25000"/>
                <a:buFont typeface="Arial"/>
                <a:buNone/>
              </a:pPr>
              <a:r>
                <a:rPr lang="en-US" sz="1000" b="1" i="0" u="none" strike="noStrike" cap="none">
                  <a:solidFill>
                    <a:srgbClr val="FFFFFF"/>
                  </a:solidFill>
                  <a:latin typeface="Arial"/>
                  <a:ea typeface="Arial"/>
                  <a:cs typeface="Arial"/>
                  <a:sym typeface="Arial"/>
                </a:rPr>
                <a:t>Store Binaries &amp; Build Artifacts</a:t>
              </a:r>
            </a:p>
          </p:txBody>
        </p:sp>
        <p:sp>
          <p:nvSpPr>
            <p:cNvPr id="151" name="Shape 151"/>
            <p:cNvSpPr/>
            <p:nvPr/>
          </p:nvSpPr>
          <p:spPr>
            <a:xfrm>
              <a:off x="4572421" y="2398067"/>
              <a:ext cx="1655400" cy="548399"/>
            </a:xfrm>
            <a:prstGeom prst="chevron">
              <a:avLst>
                <a:gd name="adj" fmla="val 50000"/>
              </a:avLst>
            </a:prstGeom>
            <a:solidFill>
              <a:srgbClr val="008774"/>
            </a:solidFill>
            <a:ln w="9525" cap="flat" cmpd="sng">
              <a:solidFill>
                <a:srgbClr val="FFFFF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Clr>
                  <a:srgbClr val="A5A5A5"/>
                </a:buClr>
                <a:buSzPct val="25000"/>
                <a:buFont typeface="Arial"/>
                <a:buNone/>
              </a:pPr>
              <a:r>
                <a:rPr lang="en-US" sz="1000" b="1" i="0" u="none" strike="noStrike" cap="none">
                  <a:solidFill>
                    <a:schemeClr val="lt1"/>
                  </a:solidFill>
                  <a:latin typeface="Arial"/>
                  <a:ea typeface="Arial"/>
                  <a:cs typeface="Arial"/>
                  <a:sym typeface="Arial"/>
                </a:rPr>
                <a:t>Automated Integration Testing</a:t>
              </a:r>
            </a:p>
          </p:txBody>
        </p:sp>
        <p:sp>
          <p:nvSpPr>
            <p:cNvPr id="152" name="Shape 152"/>
            <p:cNvSpPr/>
            <p:nvPr/>
          </p:nvSpPr>
          <p:spPr>
            <a:xfrm>
              <a:off x="5959507" y="2398067"/>
              <a:ext cx="1655400" cy="548399"/>
            </a:xfrm>
            <a:prstGeom prst="chevron">
              <a:avLst>
                <a:gd name="adj" fmla="val 50000"/>
              </a:avLst>
            </a:prstGeom>
            <a:solidFill>
              <a:srgbClr val="008774"/>
            </a:solidFill>
            <a:ln w="9525" cap="flat" cmpd="sng">
              <a:solidFill>
                <a:srgbClr val="FFFFF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Clr>
                  <a:srgbClr val="A5A5A5"/>
                </a:buClr>
                <a:buSzPct val="25000"/>
                <a:buFont typeface="Arial"/>
                <a:buNone/>
              </a:pPr>
              <a:r>
                <a:rPr lang="en-US" sz="1000" b="1" i="0" u="none" strike="noStrike" cap="none">
                  <a:solidFill>
                    <a:schemeClr val="lt1"/>
                  </a:solidFill>
                  <a:latin typeface="Arial"/>
                  <a:ea typeface="Arial"/>
                  <a:cs typeface="Arial"/>
                  <a:sym typeface="Arial"/>
                </a:rPr>
                <a:t>Acceptance, Performance &amp; Load</a:t>
              </a:r>
            </a:p>
          </p:txBody>
        </p:sp>
        <p:sp>
          <p:nvSpPr>
            <p:cNvPr id="153" name="Shape 153"/>
            <p:cNvSpPr/>
            <p:nvPr/>
          </p:nvSpPr>
          <p:spPr>
            <a:xfrm>
              <a:off x="7346592" y="2398067"/>
              <a:ext cx="1722599" cy="548399"/>
            </a:xfrm>
            <a:prstGeom prst="chevron">
              <a:avLst>
                <a:gd name="adj" fmla="val 50000"/>
              </a:avLst>
            </a:prstGeom>
            <a:solidFill>
              <a:srgbClr val="008774"/>
            </a:solidFill>
            <a:ln w="9525" cap="flat" cmpd="sng">
              <a:solidFill>
                <a:srgbClr val="FFFFFF"/>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Clr>
                  <a:srgbClr val="A5A5A5"/>
                </a:buClr>
                <a:buSzPct val="25000"/>
                <a:buFont typeface="Arial"/>
                <a:buNone/>
              </a:pPr>
              <a:r>
                <a:rPr lang="en-US" sz="1000" b="1" i="0" u="none" strike="noStrike" cap="none">
                  <a:solidFill>
                    <a:schemeClr val="lt1"/>
                  </a:solidFill>
                  <a:latin typeface="Arial"/>
                  <a:ea typeface="Arial"/>
                  <a:cs typeface="Arial"/>
                  <a:sym typeface="Arial"/>
                </a:rPr>
                <a:t>Zero Downtime Upgrade to Production</a:t>
              </a:r>
            </a:p>
          </p:txBody>
        </p:sp>
      </p:grpSp>
      <p:sp>
        <p:nvSpPr>
          <p:cNvPr id="154" name="Shape 154"/>
          <p:cNvSpPr txBox="1"/>
          <p:nvPr/>
        </p:nvSpPr>
        <p:spPr>
          <a:xfrm>
            <a:off x="381050" y="704025"/>
            <a:ext cx="888600" cy="308699"/>
          </a:xfrm>
          <a:prstGeom prst="rect">
            <a:avLst/>
          </a:prstGeom>
          <a:noFill/>
          <a:ln>
            <a:noFill/>
          </a:ln>
        </p:spPr>
        <p:txBody>
          <a:bodyPr lIns="91425" tIns="91425" rIns="91425" bIns="91425" anchor="t" anchorCtr="0">
            <a:noAutofit/>
          </a:bodyPr>
          <a:lstStyle/>
          <a:p>
            <a:pPr lvl="0">
              <a:spcBef>
                <a:spcPts val="0"/>
              </a:spcBef>
              <a:buNone/>
            </a:pPr>
            <a:r>
              <a:rPr lang="en-US">
                <a:solidFill>
                  <a:schemeClr val="accent1"/>
                </a:solidFill>
              </a:rPr>
              <a:t>Benefits</a:t>
            </a:r>
          </a:p>
        </p:txBody>
      </p:sp>
      <p:sp>
        <p:nvSpPr>
          <p:cNvPr id="155" name="Shape 155"/>
          <p:cNvSpPr txBox="1"/>
          <p:nvPr/>
        </p:nvSpPr>
        <p:spPr>
          <a:xfrm>
            <a:off x="374675" y="1797825"/>
            <a:ext cx="959399" cy="308699"/>
          </a:xfrm>
          <a:prstGeom prst="rect">
            <a:avLst/>
          </a:prstGeom>
          <a:noFill/>
          <a:ln>
            <a:noFill/>
          </a:ln>
        </p:spPr>
        <p:txBody>
          <a:bodyPr lIns="91425" tIns="91425" rIns="91425" bIns="91425" anchor="t" anchorCtr="0">
            <a:noAutofit/>
          </a:bodyPr>
          <a:lstStyle/>
          <a:p>
            <a:pPr lvl="0" rtl="0">
              <a:spcBef>
                <a:spcPts val="0"/>
              </a:spcBef>
              <a:buNone/>
            </a:pPr>
            <a:r>
              <a:rPr lang="en-US">
                <a:solidFill>
                  <a:schemeClr val="accent1"/>
                </a:solidFill>
              </a:rPr>
              <a:t>Concepts</a:t>
            </a:r>
          </a:p>
        </p:txBody>
      </p:sp>
      <p:sp>
        <p:nvSpPr>
          <p:cNvPr id="156" name="Shape 156"/>
          <p:cNvSpPr txBox="1"/>
          <p:nvPr/>
        </p:nvSpPr>
        <p:spPr>
          <a:xfrm>
            <a:off x="429000" y="2854225"/>
            <a:ext cx="959399" cy="308699"/>
          </a:xfrm>
          <a:prstGeom prst="rect">
            <a:avLst/>
          </a:prstGeom>
          <a:noFill/>
          <a:ln>
            <a:noFill/>
          </a:ln>
        </p:spPr>
        <p:txBody>
          <a:bodyPr lIns="91425" tIns="91425" rIns="91425" bIns="91425" anchor="t" anchorCtr="0">
            <a:noAutofit/>
          </a:bodyPr>
          <a:lstStyle/>
          <a:p>
            <a:pPr lvl="0" rtl="0">
              <a:spcBef>
                <a:spcPts val="0"/>
              </a:spcBef>
              <a:buNone/>
            </a:pPr>
            <a:r>
              <a:rPr lang="en-US">
                <a:solidFill>
                  <a:schemeClr val="accent1"/>
                </a:solidFill>
              </a:rPr>
              <a:t>Pipeline</a:t>
            </a:r>
          </a:p>
        </p:txBody>
      </p:sp>
      <p:pic>
        <p:nvPicPr>
          <p:cNvPr id="157" name="Shape 157" descr="Screen Shot 2016-04-04 at 1.26.47 PM.png"/>
          <p:cNvPicPr preferRelativeResize="0"/>
          <p:nvPr/>
        </p:nvPicPr>
        <p:blipFill>
          <a:blip r:embed="rId3">
            <a:alphaModFix/>
          </a:blip>
          <a:stretch>
            <a:fillRect/>
          </a:stretch>
        </p:blipFill>
        <p:spPr>
          <a:xfrm>
            <a:off x="517396" y="3297824"/>
            <a:ext cx="8109202" cy="1066550"/>
          </a:xfrm>
          <a:prstGeom prst="rect">
            <a:avLst/>
          </a:prstGeom>
          <a:noFill/>
          <a:ln>
            <a:noFill/>
          </a:ln>
        </p:spPr>
      </p:pic>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fade">
                                      <p:cBhvr>
                                        <p:cTn id="7" dur="1000"/>
                                        <p:tgtEl>
                                          <p:spTgt spid="142"/>
                                        </p:tgtEl>
                                      </p:cBhvr>
                                    </p:animEffect>
                                  </p:childTnLst>
                                </p:cTn>
                              </p:par>
                              <p:par>
                                <p:cTn id="8" presetID="10" presetClass="entr" presetSubtype="0" fill="hold" nodeType="withEffect">
                                  <p:stCondLst>
                                    <p:cond delay="0"/>
                                  </p:stCondLst>
                                  <p:childTnLst>
                                    <p:set>
                                      <p:cBhvr>
                                        <p:cTn id="9" dur="1" fill="hold">
                                          <p:stCondLst>
                                            <p:cond delay="0"/>
                                          </p:stCondLst>
                                        </p:cTn>
                                        <p:tgtEl>
                                          <p:spTgt spid="143"/>
                                        </p:tgtEl>
                                        <p:attrNameLst>
                                          <p:attrName>style.visibility</p:attrName>
                                        </p:attrNameLst>
                                      </p:cBhvr>
                                      <p:to>
                                        <p:strVal val="visible"/>
                                      </p:to>
                                    </p:set>
                                    <p:animEffect transition="in" filter="fade">
                                      <p:cBhvr>
                                        <p:cTn id="10" dur="1000"/>
                                        <p:tgtEl>
                                          <p:spTgt spid="143"/>
                                        </p:tgtEl>
                                      </p:cBhvr>
                                    </p:animEffect>
                                  </p:childTnLst>
                                </p:cTn>
                              </p:par>
                              <p:par>
                                <p:cTn id="11" presetID="10" presetClass="entr" presetSubtype="0" fill="hold" nodeType="withEffect">
                                  <p:stCondLst>
                                    <p:cond delay="0"/>
                                  </p:stCondLst>
                                  <p:childTnLst>
                                    <p:set>
                                      <p:cBhvr>
                                        <p:cTn id="12" dur="1" fill="hold">
                                          <p:stCondLst>
                                            <p:cond delay="0"/>
                                          </p:stCondLst>
                                        </p:cTn>
                                        <p:tgtEl>
                                          <p:spTgt spid="144"/>
                                        </p:tgtEl>
                                        <p:attrNameLst>
                                          <p:attrName>style.visibility</p:attrName>
                                        </p:attrNameLst>
                                      </p:cBhvr>
                                      <p:to>
                                        <p:strVal val="visible"/>
                                      </p:to>
                                    </p:set>
                                    <p:animEffect transition="in" filter="fade">
                                      <p:cBhvr>
                                        <p:cTn id="13" dur="1000"/>
                                        <p:tgtEl>
                                          <p:spTgt spid="144"/>
                                        </p:tgtEl>
                                      </p:cBhvr>
                                    </p:animEffect>
                                  </p:childTnLst>
                                </p:cTn>
                              </p:par>
                              <p:par>
                                <p:cTn id="14" presetID="10" presetClass="entr" presetSubtype="0" fill="hold" nodeType="withEffect">
                                  <p:stCondLst>
                                    <p:cond delay="0"/>
                                  </p:stCondLst>
                                  <p:childTnLst>
                                    <p:set>
                                      <p:cBhvr>
                                        <p:cTn id="15" dur="1" fill="hold">
                                          <p:stCondLst>
                                            <p:cond delay="0"/>
                                          </p:stCondLst>
                                        </p:cTn>
                                        <p:tgtEl>
                                          <p:spTgt spid="154"/>
                                        </p:tgtEl>
                                        <p:attrNameLst>
                                          <p:attrName>style.visibility</p:attrName>
                                        </p:attrNameLst>
                                      </p:cBhvr>
                                      <p:to>
                                        <p:strVal val="visible"/>
                                      </p:to>
                                    </p:set>
                                    <p:animEffect transition="in" filter="fade">
                                      <p:cBhvr>
                                        <p:cTn id="16" dur="1000"/>
                                        <p:tgtEl>
                                          <p:spTgt spid="154"/>
                                        </p:tgtEl>
                                      </p:cBhvr>
                                    </p:animEffect>
                                  </p:childTnLst>
                                </p:cTn>
                              </p:par>
                              <p:par>
                                <p:cTn id="17" presetID="10" presetClass="entr" presetSubtype="0" fill="hold" nodeType="withEffect">
                                  <p:stCondLst>
                                    <p:cond delay="0"/>
                                  </p:stCondLst>
                                  <p:childTnLst>
                                    <p:set>
                                      <p:cBhvr>
                                        <p:cTn id="18" dur="1" fill="hold">
                                          <p:stCondLst>
                                            <p:cond delay="0"/>
                                          </p:stCondLst>
                                        </p:cTn>
                                        <p:tgtEl>
                                          <p:spTgt spid="145"/>
                                        </p:tgtEl>
                                        <p:attrNameLst>
                                          <p:attrName>style.visibility</p:attrName>
                                        </p:attrNameLst>
                                      </p:cBhvr>
                                      <p:to>
                                        <p:strVal val="visible"/>
                                      </p:to>
                                    </p:set>
                                    <p:animEffect transition="in" filter="fade">
                                      <p:cBhvr>
                                        <p:cTn id="19" dur="1000"/>
                                        <p:tgtEl>
                                          <p:spTgt spid="14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55"/>
                                        </p:tgtEl>
                                        <p:attrNameLst>
                                          <p:attrName>style.visibility</p:attrName>
                                        </p:attrNameLst>
                                      </p:cBhvr>
                                      <p:to>
                                        <p:strVal val="visible"/>
                                      </p:to>
                                    </p:set>
                                    <p:animEffect transition="in" filter="fade">
                                      <p:cBhvr>
                                        <p:cTn id="24" dur="1000"/>
                                        <p:tgtEl>
                                          <p:spTgt spid="155"/>
                                        </p:tgtEl>
                                      </p:cBhvr>
                                    </p:animEffect>
                                  </p:childTnLst>
                                </p:cTn>
                              </p:par>
                              <p:par>
                                <p:cTn id="25" presetID="10" presetClass="entr" presetSubtype="0" fill="hold" nodeType="withEffect">
                                  <p:stCondLst>
                                    <p:cond delay="0"/>
                                  </p:stCondLst>
                                  <p:childTnLst>
                                    <p:set>
                                      <p:cBhvr>
                                        <p:cTn id="26" dur="1" fill="hold">
                                          <p:stCondLst>
                                            <p:cond delay="0"/>
                                          </p:stCondLst>
                                        </p:cTn>
                                        <p:tgtEl>
                                          <p:spTgt spid="147"/>
                                        </p:tgtEl>
                                        <p:attrNameLst>
                                          <p:attrName>style.visibility</p:attrName>
                                        </p:attrNameLst>
                                      </p:cBhvr>
                                      <p:to>
                                        <p:strVal val="visible"/>
                                      </p:to>
                                    </p:set>
                                    <p:animEffect transition="in" filter="fade">
                                      <p:cBhvr>
                                        <p:cTn id="27" dur="1000"/>
                                        <p:tgtEl>
                                          <p:spTgt spid="14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56"/>
                                        </p:tgtEl>
                                        <p:attrNameLst>
                                          <p:attrName>style.visibility</p:attrName>
                                        </p:attrNameLst>
                                      </p:cBhvr>
                                      <p:to>
                                        <p:strVal val="visible"/>
                                      </p:to>
                                    </p:set>
                                    <p:animEffect transition="in" filter="fade">
                                      <p:cBhvr>
                                        <p:cTn id="32" dur="1000"/>
                                        <p:tgtEl>
                                          <p:spTgt spid="156"/>
                                        </p:tgtEl>
                                      </p:cBhvr>
                                    </p:animEffect>
                                  </p:childTnLst>
                                </p:cTn>
                              </p:par>
                              <p:par>
                                <p:cTn id="33" presetID="10" presetClass="entr" presetSubtype="0" fill="hold" nodeType="withEffect">
                                  <p:stCondLst>
                                    <p:cond delay="0"/>
                                  </p:stCondLst>
                                  <p:childTnLst>
                                    <p:set>
                                      <p:cBhvr>
                                        <p:cTn id="34" dur="1" fill="hold">
                                          <p:stCondLst>
                                            <p:cond delay="0"/>
                                          </p:stCondLst>
                                        </p:cTn>
                                        <p:tgtEl>
                                          <p:spTgt spid="157"/>
                                        </p:tgtEl>
                                        <p:attrNameLst>
                                          <p:attrName>style.visibility</p:attrName>
                                        </p:attrNameLst>
                                      </p:cBhvr>
                                      <p:to>
                                        <p:strVal val="visible"/>
                                      </p:to>
                                    </p:set>
                                    <p:animEffect transition="in" filter="fade">
                                      <p:cBhvr>
                                        <p:cTn id="35" dur="10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476875" y="877550"/>
            <a:ext cx="8072999" cy="3618900"/>
          </a:xfrm>
          <a:prstGeom prst="rect">
            <a:avLst/>
          </a:prstGeom>
          <a:noFill/>
          <a:ln w="9525" cap="flat" cmpd="sng">
            <a:solidFill>
              <a:srgbClr val="008881"/>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US" sz="800">
                <a:solidFill>
                  <a:srgbClr val="43E5D5"/>
                </a:solidFill>
                <a:latin typeface="Courier New"/>
                <a:ea typeface="Courier New"/>
                <a:cs typeface="Courier New"/>
                <a:sym typeface="Courier New"/>
              </a:rPr>
              <a:t>~/git/PCF-demo</a:t>
            </a:r>
            <a:r>
              <a:rPr lang="en-US" sz="800">
                <a:solidFill>
                  <a:schemeClr val="lt2"/>
                </a:solidFill>
                <a:latin typeface="Courier New"/>
                <a:ea typeface="Courier New"/>
                <a:cs typeface="Courier New"/>
                <a:sym typeface="Courier New"/>
              </a:rPr>
              <a:t> </a:t>
            </a:r>
            <a:r>
              <a:rPr lang="en-US" sz="800">
                <a:solidFill>
                  <a:srgbClr val="00FF00"/>
                </a:solidFill>
                <a:latin typeface="Courier New"/>
                <a:ea typeface="Courier New"/>
                <a:cs typeface="Courier New"/>
                <a:sym typeface="Courier New"/>
              </a:rPr>
              <a:t>»</a:t>
            </a:r>
            <a:r>
              <a:rPr lang="en-US" sz="800">
                <a:solidFill>
                  <a:schemeClr val="lt2"/>
                </a:solidFill>
                <a:latin typeface="Courier New"/>
                <a:ea typeface="Courier New"/>
                <a:cs typeface="Courier New"/>
                <a:sym typeface="Courier New"/>
              </a:rPr>
              <a:t> fly -t lite set-pipeline -p pcfdemo -c ci/pipeline.yml -l ~/.concourse/pcfdemo-properties.yml</a:t>
            </a:r>
          </a:p>
          <a:p>
            <a:pPr lvl="0" rtl="0">
              <a:spcBef>
                <a:spcPts val="0"/>
              </a:spcBef>
              <a:buNone/>
            </a:pPr>
            <a:r>
              <a:rPr lang="en-US" sz="800">
                <a:solidFill>
                  <a:schemeClr val="lt2"/>
                </a:solidFill>
                <a:latin typeface="Courier New"/>
                <a:ea typeface="Courier New"/>
                <a:cs typeface="Courier New"/>
                <a:sym typeface="Courier New"/>
              </a:rPr>
              <a:t>resources:</a:t>
            </a:r>
          </a:p>
          <a:p>
            <a:pPr lvl="0" rtl="0">
              <a:spcBef>
                <a:spcPts val="0"/>
              </a:spcBef>
              <a:buNone/>
            </a:pPr>
            <a:r>
              <a:rPr lang="en-US" sz="800">
                <a:solidFill>
                  <a:schemeClr val="lt2"/>
                </a:solidFill>
                <a:latin typeface="Courier New"/>
                <a:ea typeface="Courier New"/>
                <a:cs typeface="Courier New"/>
                <a:sym typeface="Courier New"/>
              </a:rPr>
              <a:t>  resource cf has changed:</a:t>
            </a:r>
          </a:p>
          <a:p>
            <a:pPr lvl="0" rtl="0">
              <a:spcBef>
                <a:spcPts val="0"/>
              </a:spcBef>
              <a:buNone/>
            </a:pPr>
            <a:r>
              <a:rPr lang="en-US" sz="800">
                <a:solidFill>
                  <a:schemeClr val="lt2"/>
                </a:solidFill>
                <a:latin typeface="Courier New"/>
                <a:ea typeface="Courier New"/>
                <a:cs typeface="Courier New"/>
                <a:sym typeface="Courier New"/>
              </a:rPr>
              <a:t>    name: cf</a:t>
            </a:r>
          </a:p>
          <a:p>
            <a:pPr lvl="0" rtl="0">
              <a:spcBef>
                <a:spcPts val="0"/>
              </a:spcBef>
              <a:buNone/>
            </a:pPr>
            <a:r>
              <a:rPr lang="en-US" sz="800">
                <a:solidFill>
                  <a:schemeClr val="lt2"/>
                </a:solidFill>
                <a:latin typeface="Courier New"/>
                <a:ea typeface="Courier New"/>
                <a:cs typeface="Courier New"/>
                <a:sym typeface="Courier New"/>
              </a:rPr>
              <a:t>    type: cf</a:t>
            </a:r>
          </a:p>
          <a:p>
            <a:pPr lvl="0" rtl="0">
              <a:spcBef>
                <a:spcPts val="0"/>
              </a:spcBef>
              <a:buNone/>
            </a:pPr>
            <a:r>
              <a:rPr lang="en-US" sz="800">
                <a:solidFill>
                  <a:schemeClr val="lt2"/>
                </a:solidFill>
                <a:latin typeface="Courier New"/>
                <a:ea typeface="Courier New"/>
                <a:cs typeface="Courier New"/>
                <a:sym typeface="Courier New"/>
              </a:rPr>
              <a:t>    source:</a:t>
            </a:r>
          </a:p>
          <a:p>
            <a:pPr lvl="0" rtl="0">
              <a:spcBef>
                <a:spcPts val="0"/>
              </a:spcBef>
              <a:buNone/>
            </a:pPr>
            <a:r>
              <a:rPr lang="en-US" sz="800">
                <a:solidFill>
                  <a:schemeClr val="lt2"/>
                </a:solidFill>
                <a:latin typeface="Courier New"/>
                <a:ea typeface="Courier New"/>
                <a:cs typeface="Courier New"/>
                <a:sym typeface="Courier New"/>
              </a:rPr>
              <a:t>      api: https://api.local.micropcf.io</a:t>
            </a:r>
          </a:p>
          <a:p>
            <a:pPr lvl="0" rtl="0">
              <a:spcBef>
                <a:spcPts val="0"/>
              </a:spcBef>
              <a:buNone/>
            </a:pPr>
            <a:r>
              <a:rPr lang="en-US" sz="800">
                <a:solidFill>
                  <a:schemeClr val="lt2"/>
                </a:solidFill>
                <a:latin typeface="Courier New"/>
                <a:ea typeface="Courier New"/>
                <a:cs typeface="Courier New"/>
                <a:sym typeface="Courier New"/>
              </a:rPr>
              <a:t>      organization: micropcf-org</a:t>
            </a:r>
          </a:p>
          <a:p>
            <a:pPr lvl="0" rtl="0">
              <a:spcBef>
                <a:spcPts val="0"/>
              </a:spcBef>
              <a:buNone/>
            </a:pPr>
            <a:r>
              <a:rPr lang="en-US" sz="800">
                <a:solidFill>
                  <a:schemeClr val="lt2"/>
                </a:solidFill>
                <a:latin typeface="Courier New"/>
                <a:ea typeface="Courier New"/>
                <a:cs typeface="Courier New"/>
                <a:sym typeface="Courier New"/>
              </a:rPr>
              <a:t>      password: admin</a:t>
            </a:r>
          </a:p>
          <a:p>
            <a:pPr lvl="0" rtl="0">
              <a:spcBef>
                <a:spcPts val="0"/>
              </a:spcBef>
              <a:buNone/>
            </a:pPr>
            <a:r>
              <a:rPr lang="en-US" sz="800">
                <a:solidFill>
                  <a:schemeClr val="lt2"/>
                </a:solidFill>
                <a:latin typeface="Courier New"/>
                <a:ea typeface="Courier New"/>
                <a:cs typeface="Courier New"/>
                <a:sym typeface="Courier New"/>
              </a:rPr>
              <a:t>      </a:t>
            </a:r>
            <a:r>
              <a:rPr lang="en-US" sz="800">
                <a:solidFill>
                  <a:srgbClr val="FF0000"/>
                </a:solidFill>
                <a:latin typeface="Courier New"/>
                <a:ea typeface="Courier New"/>
                <a:cs typeface="Courier New"/>
                <a:sym typeface="Courier New"/>
              </a:rPr>
              <a:t>skip_cert_check: true</a:t>
            </a:r>
          </a:p>
          <a:p>
            <a:pPr lvl="0" rtl="0">
              <a:spcBef>
                <a:spcPts val="0"/>
              </a:spcBef>
              <a:buNone/>
            </a:pPr>
            <a:r>
              <a:rPr lang="en-US" sz="800">
                <a:solidFill>
                  <a:schemeClr val="lt2"/>
                </a:solidFill>
                <a:latin typeface="Courier New"/>
                <a:ea typeface="Courier New"/>
                <a:cs typeface="Courier New"/>
                <a:sym typeface="Courier New"/>
              </a:rPr>
              <a:t>      </a:t>
            </a:r>
            <a:r>
              <a:rPr lang="en-US" sz="800">
                <a:solidFill>
                  <a:srgbClr val="00FF00"/>
                </a:solidFill>
                <a:latin typeface="Courier New"/>
                <a:ea typeface="Courier New"/>
                <a:cs typeface="Courier New"/>
                <a:sym typeface="Courier New"/>
              </a:rPr>
              <a:t>skip_cert_check: false</a:t>
            </a:r>
          </a:p>
          <a:p>
            <a:pPr lvl="0" rtl="0">
              <a:spcBef>
                <a:spcPts val="0"/>
              </a:spcBef>
              <a:buNone/>
            </a:pPr>
            <a:r>
              <a:rPr lang="en-US" sz="800">
                <a:solidFill>
                  <a:schemeClr val="lt2"/>
                </a:solidFill>
                <a:latin typeface="Courier New"/>
                <a:ea typeface="Courier New"/>
                <a:cs typeface="Courier New"/>
                <a:sym typeface="Courier New"/>
              </a:rPr>
              <a:t>      space: micropcf-space</a:t>
            </a:r>
          </a:p>
          <a:p>
            <a:pPr lvl="0" rtl="0">
              <a:spcBef>
                <a:spcPts val="0"/>
              </a:spcBef>
              <a:buNone/>
            </a:pPr>
            <a:r>
              <a:rPr lang="en-US" sz="800">
                <a:solidFill>
                  <a:schemeClr val="lt2"/>
                </a:solidFill>
                <a:latin typeface="Courier New"/>
                <a:ea typeface="Courier New"/>
                <a:cs typeface="Courier New"/>
                <a:sym typeface="Courier New"/>
              </a:rPr>
              <a:t>      username: admin</a:t>
            </a:r>
          </a:p>
          <a:p>
            <a:pPr lvl="0" rtl="0">
              <a:spcBef>
                <a:spcPts val="0"/>
              </a:spcBef>
              <a:buNone/>
            </a:pPr>
            <a:endParaRPr sz="800">
              <a:solidFill>
                <a:schemeClr val="lt2"/>
              </a:solidFill>
              <a:latin typeface="Courier New"/>
              <a:ea typeface="Courier New"/>
              <a:cs typeface="Courier New"/>
              <a:sym typeface="Courier New"/>
            </a:endParaRPr>
          </a:p>
          <a:p>
            <a:pPr lvl="0" rtl="0">
              <a:spcBef>
                <a:spcPts val="0"/>
              </a:spcBef>
              <a:buNone/>
            </a:pPr>
            <a:r>
              <a:rPr lang="en-US" sz="800">
                <a:solidFill>
                  <a:schemeClr val="lt2"/>
                </a:solidFill>
                <a:latin typeface="Courier New"/>
                <a:ea typeface="Courier New"/>
                <a:cs typeface="Courier New"/>
                <a:sym typeface="Courier New"/>
              </a:rPr>
              <a:t>apply configuration? [yN]:</a:t>
            </a:r>
          </a:p>
          <a:p>
            <a:pPr lvl="0" rtl="0">
              <a:spcBef>
                <a:spcPts val="0"/>
              </a:spcBef>
              <a:buNone/>
            </a:pPr>
            <a:endParaRPr sz="800">
              <a:solidFill>
                <a:schemeClr val="lt2"/>
              </a:solidFill>
              <a:latin typeface="Courier New"/>
              <a:ea typeface="Courier New"/>
              <a:cs typeface="Courier New"/>
              <a:sym typeface="Courier New"/>
            </a:endParaRPr>
          </a:p>
        </p:txBody>
      </p:sp>
      <p:sp>
        <p:nvSpPr>
          <p:cNvPr id="323" name="Shape 323"/>
          <p:cNvSpPr txBox="1"/>
          <p:nvPr/>
        </p:nvSpPr>
        <p:spPr>
          <a:xfrm>
            <a:off x="225600" y="298650"/>
            <a:ext cx="8692799"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fly set-pipeline: iterate on pipeline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p:nvPr/>
        </p:nvSpPr>
        <p:spPr>
          <a:xfrm>
            <a:off x="350225" y="934025"/>
            <a:ext cx="8341768" cy="2677200"/>
          </a:xfrm>
          <a:prstGeom prst="rect">
            <a:avLst/>
          </a:prstGeom>
          <a:noFill/>
          <a:ln>
            <a:noFill/>
          </a:ln>
        </p:spPr>
        <p:txBody>
          <a:bodyPr lIns="91425" tIns="91425" rIns="91425" bIns="91425" anchor="t" anchorCtr="0">
            <a:noAutofit/>
          </a:bodyPr>
          <a:lstStyle/>
          <a:p>
            <a:pPr marL="488950" indent="-285750">
              <a:buClr>
                <a:schemeClr val="lt1"/>
              </a:buClr>
              <a:buSzPct val="100000"/>
              <a:buFont typeface="Arial"/>
              <a:buChar char="•"/>
            </a:pPr>
            <a:r>
              <a:rPr lang="en-US" sz="1800" dirty="0" smtClean="0">
                <a:solidFill>
                  <a:schemeClr val="lt1"/>
                </a:solidFill>
              </a:rPr>
              <a:t>Trigger </a:t>
            </a:r>
            <a:r>
              <a:rPr lang="en-US" sz="1800" dirty="0">
                <a:solidFill>
                  <a:schemeClr val="lt1"/>
                </a:solidFill>
              </a:rPr>
              <a:t>a pipeline on a time </a:t>
            </a:r>
            <a:r>
              <a:rPr lang="en-US" sz="1800" dirty="0" smtClean="0">
                <a:solidFill>
                  <a:schemeClr val="lt1"/>
                </a:solidFill>
              </a:rPr>
              <a:t>resource</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r>
              <a:rPr lang="en-US" sz="1800" dirty="0" smtClean="0">
                <a:solidFill>
                  <a:schemeClr val="lt1"/>
                </a:solidFill>
              </a:rPr>
              <a:t>Trigger a pipeline when a depending resource changes</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r>
              <a:rPr lang="en-US" sz="1800" dirty="0" smtClean="0">
                <a:solidFill>
                  <a:schemeClr val="lt1"/>
                </a:solidFill>
              </a:rPr>
              <a:t>Share artifacts among tasks of the same job using output/input options</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r>
              <a:rPr lang="en-US" sz="1800" dirty="0" smtClean="0">
                <a:solidFill>
                  <a:schemeClr val="lt1"/>
                </a:solidFill>
              </a:rPr>
              <a:t>Use artifact or file repository resources to share artifacts across jobs</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r>
              <a:rPr lang="en-US" sz="1800" dirty="0" smtClean="0">
                <a:solidFill>
                  <a:schemeClr val="lt1"/>
                </a:solidFill>
              </a:rPr>
              <a:t>Notify users with notification resources when a job fails or runs successfully</a:t>
            </a: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a:solidFill>
                <a:schemeClr val="lt1"/>
              </a:solidFill>
            </a:endParaRPr>
          </a:p>
          <a:p>
            <a:pPr marL="203200">
              <a:buClr>
                <a:schemeClr val="lt1"/>
              </a:buClr>
              <a:buSzPct val="100000"/>
            </a:pPr>
            <a:r>
              <a:rPr lang="en-US" sz="1800" dirty="0" smtClean="0">
                <a:solidFill>
                  <a:schemeClr val="lt1"/>
                </a:solidFill>
              </a:rPr>
              <a:t/>
            </a:r>
            <a:br>
              <a:rPr lang="en-US" sz="1800" dirty="0" smtClean="0">
                <a:solidFill>
                  <a:schemeClr val="lt1"/>
                </a:solidFill>
              </a:rPr>
            </a:br>
            <a:r>
              <a:rPr lang="en-US" sz="1200" dirty="0" smtClean="0">
                <a:solidFill>
                  <a:schemeClr val="lt1"/>
                </a:solidFill>
              </a:rPr>
              <a:t/>
            </a:r>
            <a:br>
              <a:rPr lang="en-US" sz="1200" dirty="0" smtClean="0">
                <a:solidFill>
                  <a:schemeClr val="lt1"/>
                </a:solidFill>
              </a:rPr>
            </a:br>
            <a:endParaRPr lang="en-US" sz="1200" dirty="0" smtClean="0">
              <a:solidFill>
                <a:schemeClr val="lt1"/>
              </a:solidFill>
            </a:endParaRPr>
          </a:p>
          <a:p>
            <a:pPr marL="203200">
              <a:buClr>
                <a:schemeClr val="lt1"/>
              </a:buClr>
              <a:buSzPct val="100000"/>
            </a:pPr>
            <a:endParaRPr lang="en-US" sz="1200" dirty="0">
              <a:solidFill>
                <a:schemeClr val="lt1"/>
              </a:solidFill>
            </a:endParaRPr>
          </a:p>
          <a:p>
            <a:pPr marL="457200" lvl="0" indent="-254000">
              <a:buClr>
                <a:schemeClr val="lt1"/>
              </a:buClr>
              <a:buSzPct val="100000"/>
              <a:buFont typeface="Arial"/>
              <a:buChar char="●"/>
            </a:pPr>
            <a:endParaRPr lang="en-US" sz="1800" dirty="0">
              <a:solidFill>
                <a:schemeClr val="lt1"/>
              </a:solidFill>
            </a:endParaRPr>
          </a:p>
        </p:txBody>
      </p:sp>
      <p:sp>
        <p:nvSpPr>
          <p:cNvPr id="143" name="Shape 143"/>
          <p:cNvSpPr txBox="1"/>
          <p:nvPr/>
        </p:nvSpPr>
        <p:spPr>
          <a:xfrm>
            <a:off x="380775" y="298650"/>
            <a:ext cx="8311218" cy="477900"/>
          </a:xfrm>
          <a:prstGeom prst="rect">
            <a:avLst/>
          </a:prstGeom>
          <a:noFill/>
          <a:ln>
            <a:noFill/>
          </a:ln>
        </p:spPr>
        <p:txBody>
          <a:bodyPr lIns="91425" tIns="91425" rIns="91425" bIns="91425" anchor="t" anchorCtr="0">
            <a:noAutofit/>
          </a:bodyPr>
          <a:lstStyle/>
          <a:p>
            <a:pPr marL="0" marR="0" lvl="0" indent="0" rtl="0">
              <a:lnSpc>
                <a:spcPct val="100000"/>
              </a:lnSpc>
              <a:spcBef>
                <a:spcPts val="0"/>
              </a:spcBef>
              <a:spcAft>
                <a:spcPts val="0"/>
              </a:spcAft>
              <a:buClr>
                <a:schemeClr val="accent1"/>
              </a:buClr>
              <a:buSzPct val="25000"/>
              <a:buFont typeface="Arial"/>
              <a:buNone/>
            </a:pPr>
            <a:r>
              <a:rPr lang="en-US" sz="2400" dirty="0" smtClean="0">
                <a:solidFill>
                  <a:schemeClr val="accent1"/>
                </a:solidFill>
              </a:rPr>
              <a:t>Pipelines Patterns in Concourse</a:t>
            </a:r>
            <a:endParaRPr lang="en-US" sz="2400" dirty="0">
              <a:solidFill>
                <a:schemeClr val="accent1"/>
              </a:solidFill>
            </a:endParaRPr>
          </a:p>
        </p:txBody>
      </p:sp>
    </p:spTree>
    <p:extLst>
      <p:ext uri="{BB962C8B-B14F-4D97-AF65-F5344CB8AC3E}">
        <p14:creationId xmlns:p14="http://schemas.microsoft.com/office/powerpoint/2010/main" val="4010473064"/>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p:nvPr/>
        </p:nvSpPr>
        <p:spPr>
          <a:xfrm>
            <a:off x="350225" y="934025"/>
            <a:ext cx="8341768" cy="2677200"/>
          </a:xfrm>
          <a:prstGeom prst="rect">
            <a:avLst/>
          </a:prstGeom>
          <a:noFill/>
          <a:ln>
            <a:noFill/>
          </a:ln>
        </p:spPr>
        <p:txBody>
          <a:bodyPr lIns="91425" tIns="91425" rIns="91425" bIns="91425" anchor="t" anchorCtr="0">
            <a:noAutofit/>
          </a:bodyPr>
          <a:lstStyle/>
          <a:p>
            <a:pPr marL="488950" indent="-285750">
              <a:buClr>
                <a:schemeClr val="lt1"/>
              </a:buClr>
              <a:buSzPct val="100000"/>
              <a:buFont typeface="Arial"/>
              <a:buChar char="•"/>
            </a:pPr>
            <a:r>
              <a:rPr lang="en-US" sz="1800" dirty="0" smtClean="0">
                <a:solidFill>
                  <a:schemeClr val="lt1"/>
                </a:solidFill>
              </a:rPr>
              <a:t>Pipelines can be executed on a schedule with the “time” resource</a:t>
            </a:r>
            <a:r>
              <a:rPr lang="en-US" sz="1800" dirty="0">
                <a:solidFill>
                  <a:schemeClr val="lt1"/>
                </a:solidFill>
              </a:rPr>
              <a:t/>
            </a:r>
            <a:br>
              <a:rPr lang="en-US" sz="1800" dirty="0">
                <a:solidFill>
                  <a:schemeClr val="lt1"/>
                </a:solidFill>
              </a:rPr>
            </a:br>
            <a:r>
              <a:rPr lang="en-US" sz="1800" dirty="0">
                <a:solidFill>
                  <a:schemeClr val="lt1"/>
                </a:solidFill>
              </a:rPr>
              <a:t/>
            </a:r>
            <a:br>
              <a:rPr lang="en-US" sz="1800" dirty="0">
                <a:solidFill>
                  <a:schemeClr val="lt1"/>
                </a:solidFill>
              </a:rPr>
            </a:br>
            <a:r>
              <a:rPr lang="en-US" sz="1800" dirty="0">
                <a:solidFill>
                  <a:schemeClr val="lt1"/>
                </a:solidFill>
                <a:hlinkClick r:id="rId3"/>
              </a:rPr>
              <a:t>https://github.com/concourse/time-</a:t>
            </a:r>
            <a:r>
              <a:rPr lang="en-US" sz="1800" dirty="0" smtClean="0">
                <a:solidFill>
                  <a:schemeClr val="lt1"/>
                </a:solidFill>
                <a:hlinkClick r:id="rId3"/>
              </a:rPr>
              <a:t>resource</a:t>
            </a:r>
            <a:r>
              <a:rPr lang="en-US" sz="1800" dirty="0" smtClean="0">
                <a:solidFill>
                  <a:schemeClr val="lt1"/>
                </a:solidFill>
              </a:rPr>
              <a:t> </a:t>
            </a:r>
            <a:br>
              <a:rPr lang="en-US" sz="1800" dirty="0" smtClean="0">
                <a:solidFill>
                  <a:schemeClr val="lt1"/>
                </a:solidFill>
              </a:rPr>
            </a:br>
            <a:r>
              <a:rPr lang="en-US" sz="1800" dirty="0" smtClean="0">
                <a:solidFill>
                  <a:schemeClr val="lt1"/>
                </a:solidFill>
              </a:rPr>
              <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203200">
              <a:buClr>
                <a:schemeClr val="lt1"/>
              </a:buClr>
              <a:buSzPct val="100000"/>
            </a:pPr>
            <a:r>
              <a:rPr lang="en-US" sz="1800" dirty="0" smtClean="0">
                <a:solidFill>
                  <a:schemeClr val="lt1"/>
                </a:solidFill>
              </a:rPr>
              <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a:solidFill>
                <a:schemeClr val="lt1"/>
              </a:solidFill>
            </a:endParaRPr>
          </a:p>
          <a:p>
            <a:pPr marL="203200">
              <a:buClr>
                <a:schemeClr val="lt1"/>
              </a:buClr>
              <a:buSzPct val="100000"/>
            </a:pPr>
            <a:r>
              <a:rPr lang="en-US" sz="1800" dirty="0" smtClean="0">
                <a:solidFill>
                  <a:schemeClr val="lt1"/>
                </a:solidFill>
              </a:rPr>
              <a:t/>
            </a:r>
            <a:br>
              <a:rPr lang="en-US" sz="1800" dirty="0" smtClean="0">
                <a:solidFill>
                  <a:schemeClr val="lt1"/>
                </a:solidFill>
              </a:rPr>
            </a:br>
            <a:r>
              <a:rPr lang="en-US" sz="1200" dirty="0" smtClean="0">
                <a:solidFill>
                  <a:schemeClr val="lt1"/>
                </a:solidFill>
              </a:rPr>
              <a:t/>
            </a:r>
            <a:br>
              <a:rPr lang="en-US" sz="1200" dirty="0" smtClean="0">
                <a:solidFill>
                  <a:schemeClr val="lt1"/>
                </a:solidFill>
              </a:rPr>
            </a:br>
            <a:endParaRPr lang="en-US" sz="1200" dirty="0" smtClean="0">
              <a:solidFill>
                <a:schemeClr val="lt1"/>
              </a:solidFill>
            </a:endParaRPr>
          </a:p>
          <a:p>
            <a:pPr marL="203200">
              <a:buClr>
                <a:schemeClr val="lt1"/>
              </a:buClr>
              <a:buSzPct val="100000"/>
            </a:pPr>
            <a:endParaRPr lang="en-US" sz="1200" dirty="0">
              <a:solidFill>
                <a:schemeClr val="lt1"/>
              </a:solidFill>
            </a:endParaRPr>
          </a:p>
          <a:p>
            <a:pPr marL="457200" lvl="0" indent="-254000">
              <a:buClr>
                <a:schemeClr val="lt1"/>
              </a:buClr>
              <a:buSzPct val="100000"/>
              <a:buFont typeface="Arial"/>
              <a:buChar char="●"/>
            </a:pPr>
            <a:endParaRPr lang="en-US" sz="1800" dirty="0">
              <a:solidFill>
                <a:schemeClr val="lt1"/>
              </a:solidFill>
            </a:endParaRPr>
          </a:p>
        </p:txBody>
      </p:sp>
      <p:sp>
        <p:nvSpPr>
          <p:cNvPr id="143" name="Shape 143"/>
          <p:cNvSpPr txBox="1"/>
          <p:nvPr/>
        </p:nvSpPr>
        <p:spPr>
          <a:xfrm>
            <a:off x="380775" y="298650"/>
            <a:ext cx="8311218" cy="477900"/>
          </a:xfrm>
          <a:prstGeom prst="rect">
            <a:avLst/>
          </a:prstGeom>
          <a:noFill/>
          <a:ln>
            <a:noFill/>
          </a:ln>
        </p:spPr>
        <p:txBody>
          <a:bodyPr lIns="91425" tIns="91425" rIns="91425" bIns="91425" anchor="t" anchorCtr="0">
            <a:noAutofit/>
          </a:bodyPr>
          <a:lstStyle/>
          <a:p>
            <a:pPr marL="0" marR="0" lvl="0" indent="0" rtl="0">
              <a:lnSpc>
                <a:spcPct val="100000"/>
              </a:lnSpc>
              <a:spcBef>
                <a:spcPts val="0"/>
              </a:spcBef>
              <a:spcAft>
                <a:spcPts val="0"/>
              </a:spcAft>
              <a:buClr>
                <a:schemeClr val="accent1"/>
              </a:buClr>
              <a:buSzPct val="25000"/>
              <a:buFont typeface="Arial"/>
              <a:buNone/>
            </a:pPr>
            <a:r>
              <a:rPr lang="en-US" sz="2400" dirty="0" smtClean="0">
                <a:solidFill>
                  <a:schemeClr val="accent1"/>
                </a:solidFill>
              </a:rPr>
              <a:t>Pipelines Patterns – Time Resource trigger</a:t>
            </a:r>
            <a:endParaRPr lang="en-US" sz="2400" dirty="0">
              <a:solidFill>
                <a:schemeClr val="accent1"/>
              </a:solidFill>
            </a:endParaRPr>
          </a:p>
        </p:txBody>
      </p:sp>
      <p:sp>
        <p:nvSpPr>
          <p:cNvPr id="4" name="TextBox 3"/>
          <p:cNvSpPr txBox="1"/>
          <p:nvPr/>
        </p:nvSpPr>
        <p:spPr>
          <a:xfrm>
            <a:off x="1661081" y="2224994"/>
            <a:ext cx="5147087" cy="2308324"/>
          </a:xfrm>
          <a:prstGeom prst="rect">
            <a:avLst/>
          </a:prstGeom>
          <a:solidFill>
            <a:schemeClr val="tx1">
              <a:lumMod val="75000"/>
              <a:lumOff val="25000"/>
            </a:schemeClr>
          </a:solidFill>
          <a:ln>
            <a:solidFill>
              <a:schemeClr val="bg1">
                <a:lumMod val="50000"/>
              </a:schemeClr>
            </a:solidFill>
          </a:ln>
        </p:spPr>
        <p:txBody>
          <a:bodyPr wrap="square" rtlCol="0">
            <a:spAutoFit/>
          </a:bodyPr>
          <a:lstStyle/>
          <a:p>
            <a:r>
              <a:rPr lang="en-US" sz="1200" dirty="0">
                <a:solidFill>
                  <a:srgbClr val="FFFFFF"/>
                </a:solidFill>
              </a:rPr>
              <a:t>resources:</a:t>
            </a:r>
          </a:p>
          <a:p>
            <a:r>
              <a:rPr lang="en-US" sz="1200" dirty="0">
                <a:solidFill>
                  <a:srgbClr val="FFFFFF"/>
                </a:solidFill>
              </a:rPr>
              <a:t>- name: 5m</a:t>
            </a:r>
          </a:p>
          <a:p>
            <a:r>
              <a:rPr lang="en-US" sz="1200" dirty="0">
                <a:solidFill>
                  <a:srgbClr val="FFFFFF"/>
                </a:solidFill>
              </a:rPr>
              <a:t>  type: time</a:t>
            </a:r>
          </a:p>
          <a:p>
            <a:r>
              <a:rPr lang="en-US" sz="1200" dirty="0">
                <a:solidFill>
                  <a:srgbClr val="FFFFFF"/>
                </a:solidFill>
              </a:rPr>
              <a:t>  source: {interval: 5m}</a:t>
            </a:r>
          </a:p>
          <a:p>
            <a:endParaRPr lang="en-US" sz="1200" dirty="0">
              <a:solidFill>
                <a:srgbClr val="FFFFFF"/>
              </a:solidFill>
            </a:endParaRPr>
          </a:p>
          <a:p>
            <a:r>
              <a:rPr lang="en-US" sz="1200" dirty="0">
                <a:solidFill>
                  <a:srgbClr val="FFFFFF"/>
                </a:solidFill>
              </a:rPr>
              <a:t>jobs:</a:t>
            </a:r>
          </a:p>
          <a:p>
            <a:r>
              <a:rPr lang="en-US" sz="1200" dirty="0">
                <a:solidFill>
                  <a:srgbClr val="FFFFFF"/>
                </a:solidFill>
              </a:rPr>
              <a:t>- name: </a:t>
            </a:r>
            <a:r>
              <a:rPr lang="en-US" sz="1200" dirty="0" smtClean="0">
                <a:solidFill>
                  <a:srgbClr val="FFFFFF"/>
                </a:solidFill>
              </a:rPr>
              <a:t>run-something</a:t>
            </a:r>
            <a:r>
              <a:rPr lang="en-US" sz="1200" dirty="0">
                <a:solidFill>
                  <a:srgbClr val="FFFFFF"/>
                </a:solidFill>
              </a:rPr>
              <a:t>-every-5m</a:t>
            </a:r>
          </a:p>
          <a:p>
            <a:r>
              <a:rPr lang="en-US" sz="1200" dirty="0">
                <a:solidFill>
                  <a:srgbClr val="FFFFFF"/>
                </a:solidFill>
              </a:rPr>
              <a:t>  plan:</a:t>
            </a:r>
          </a:p>
          <a:p>
            <a:r>
              <a:rPr lang="en-US" sz="1200" dirty="0">
                <a:solidFill>
                  <a:srgbClr val="FFFFFF"/>
                </a:solidFill>
              </a:rPr>
              <a:t>  - get: 5m</a:t>
            </a:r>
          </a:p>
          <a:p>
            <a:r>
              <a:rPr lang="en-US" sz="1200" dirty="0">
                <a:solidFill>
                  <a:srgbClr val="FFFFFF"/>
                </a:solidFill>
              </a:rPr>
              <a:t>    </a:t>
            </a:r>
            <a:r>
              <a:rPr lang="en-US" sz="1200" b="1" dirty="0">
                <a:solidFill>
                  <a:srgbClr val="FFFFFF"/>
                </a:solidFill>
              </a:rPr>
              <a:t>trigger: </a:t>
            </a:r>
            <a:r>
              <a:rPr lang="en-US" sz="1200" b="1" dirty="0" smtClean="0">
                <a:solidFill>
                  <a:srgbClr val="FFFFFF"/>
                </a:solidFill>
              </a:rPr>
              <a:t>true      </a:t>
            </a:r>
            <a:r>
              <a:rPr lang="en-US" sz="1200" dirty="0" smtClean="0">
                <a:solidFill>
                  <a:srgbClr val="FFFFFF"/>
                </a:solidFill>
              </a:rPr>
              <a:t>#</a:t>
            </a:r>
            <a:r>
              <a:rPr lang="en-US" sz="1200" b="1" dirty="0" smtClean="0">
                <a:solidFill>
                  <a:srgbClr val="FFFFFF"/>
                </a:solidFill>
              </a:rPr>
              <a:t> </a:t>
            </a:r>
            <a:r>
              <a:rPr lang="en-US" sz="1200" b="1" dirty="0" smtClean="0">
                <a:solidFill>
                  <a:srgbClr val="FFFFFF"/>
                </a:solidFill>
                <a:sym typeface="Wingdings"/>
              </a:rPr>
              <a:t></a:t>
            </a:r>
            <a:r>
              <a:rPr lang="en-US" sz="1200" dirty="0" smtClean="0">
                <a:solidFill>
                  <a:srgbClr val="FFFFFF"/>
                </a:solidFill>
                <a:sym typeface="Wingdings"/>
              </a:rPr>
              <a:t> this is what defines the automatic trigger</a:t>
            </a:r>
            <a:r>
              <a:rPr lang="en-US" sz="1200" dirty="0" smtClean="0">
                <a:solidFill>
                  <a:srgbClr val="FFFFFF"/>
                </a:solidFill>
              </a:rPr>
              <a:t> </a:t>
            </a:r>
            <a:r>
              <a:rPr lang="en-US" sz="1200" dirty="0">
                <a:solidFill>
                  <a:srgbClr val="FFFFFF"/>
                </a:solidFill>
              </a:rPr>
              <a:t>something</a:t>
            </a:r>
          </a:p>
          <a:p>
            <a:r>
              <a:rPr lang="en-US" sz="1200" dirty="0">
                <a:solidFill>
                  <a:srgbClr val="FFFFFF"/>
                </a:solidFill>
              </a:rPr>
              <a:t>    </a:t>
            </a:r>
            <a:r>
              <a:rPr lang="en-US" sz="1200" dirty="0" err="1">
                <a:solidFill>
                  <a:srgbClr val="FFFFFF"/>
                </a:solidFill>
              </a:rPr>
              <a:t>config</a:t>
            </a:r>
            <a:r>
              <a:rPr lang="en-US" sz="1200" dirty="0">
                <a:solidFill>
                  <a:srgbClr val="FFFFFF"/>
                </a:solidFill>
              </a:rPr>
              <a:t>: # ...</a:t>
            </a:r>
          </a:p>
        </p:txBody>
      </p:sp>
    </p:spTree>
    <p:extLst>
      <p:ext uri="{BB962C8B-B14F-4D97-AF65-F5344CB8AC3E}">
        <p14:creationId xmlns:p14="http://schemas.microsoft.com/office/powerpoint/2010/main" val="4173976133"/>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p:nvPr/>
        </p:nvSpPr>
        <p:spPr>
          <a:xfrm>
            <a:off x="350225" y="934025"/>
            <a:ext cx="8341768" cy="2677200"/>
          </a:xfrm>
          <a:prstGeom prst="rect">
            <a:avLst/>
          </a:prstGeom>
          <a:noFill/>
          <a:ln>
            <a:noFill/>
          </a:ln>
        </p:spPr>
        <p:txBody>
          <a:bodyPr lIns="91425" tIns="91425" rIns="91425" bIns="91425" anchor="t" anchorCtr="0">
            <a:noAutofit/>
          </a:bodyPr>
          <a:lstStyle/>
          <a:p>
            <a:pPr marL="488950" indent="-285750">
              <a:buClr>
                <a:schemeClr val="lt1"/>
              </a:buClr>
              <a:buSzPct val="100000"/>
              <a:buFont typeface="Arial"/>
              <a:buChar char="•"/>
            </a:pPr>
            <a:r>
              <a:rPr lang="en-US" sz="1800" dirty="0">
                <a:solidFill>
                  <a:schemeClr val="lt1"/>
                </a:solidFill>
              </a:rPr>
              <a:t>Trigger a pipeline when a depending resource changes</a:t>
            </a:r>
            <a:br>
              <a:rPr lang="en-US" sz="1800" dirty="0">
                <a:solidFill>
                  <a:schemeClr val="lt1"/>
                </a:solidFill>
              </a:rPr>
            </a:br>
            <a:r>
              <a:rPr lang="en-US" sz="1800" dirty="0" smtClean="0">
                <a:solidFill>
                  <a:schemeClr val="lt1"/>
                </a:solidFill>
              </a:rPr>
              <a:t/>
            </a:r>
            <a:br>
              <a:rPr lang="en-US" sz="1800" dirty="0" smtClean="0">
                <a:solidFill>
                  <a:schemeClr val="lt1"/>
                </a:solidFill>
              </a:rPr>
            </a:br>
            <a:r>
              <a:rPr lang="en-US" sz="1800" dirty="0" smtClean="0">
                <a:solidFill>
                  <a:schemeClr val="lt1"/>
                </a:solidFill>
              </a:rPr>
              <a:t>For example, when a file in a </a:t>
            </a:r>
            <a:r>
              <a:rPr lang="en-US" sz="1800" dirty="0" err="1" smtClean="0">
                <a:solidFill>
                  <a:schemeClr val="lt1"/>
                </a:solidFill>
              </a:rPr>
              <a:t>github</a:t>
            </a:r>
            <a:r>
              <a:rPr lang="en-US" sz="1800" dirty="0" smtClean="0">
                <a:solidFill>
                  <a:schemeClr val="lt1"/>
                </a:solidFill>
              </a:rPr>
              <a:t> repository resource changes:</a:t>
            </a:r>
            <a:r>
              <a:rPr lang="en-US" sz="1800" dirty="0">
                <a:solidFill>
                  <a:schemeClr val="lt1"/>
                </a:solidFill>
              </a:rPr>
              <a:t/>
            </a:r>
            <a:br>
              <a:rPr lang="en-US" sz="1800" dirty="0">
                <a:solidFill>
                  <a:schemeClr val="lt1"/>
                </a:solidFill>
              </a:rPr>
            </a:br>
            <a:r>
              <a:rPr lang="en-US" sz="1800" dirty="0">
                <a:solidFill>
                  <a:schemeClr val="lt1"/>
                </a:solidFill>
                <a:hlinkClick r:id="rId3"/>
              </a:rPr>
              <a:t>https://github.com/concourse/git-</a:t>
            </a:r>
            <a:r>
              <a:rPr lang="en-US" sz="1800" dirty="0" smtClean="0">
                <a:solidFill>
                  <a:schemeClr val="lt1"/>
                </a:solidFill>
                <a:hlinkClick r:id="rId3"/>
              </a:rPr>
              <a:t>resource</a:t>
            </a:r>
            <a:r>
              <a:rPr lang="en-US" sz="1800" dirty="0" smtClean="0">
                <a:solidFill>
                  <a:schemeClr val="lt1"/>
                </a:solidFill>
              </a:rPr>
              <a:t> </a:t>
            </a:r>
            <a:br>
              <a:rPr lang="en-US" sz="1800" dirty="0" smtClean="0">
                <a:solidFill>
                  <a:schemeClr val="lt1"/>
                </a:solidFill>
              </a:rPr>
            </a:br>
            <a:r>
              <a:rPr lang="en-US" sz="1800" dirty="0" smtClean="0">
                <a:solidFill>
                  <a:schemeClr val="lt1"/>
                </a:solidFill>
              </a:rPr>
              <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203200">
              <a:buClr>
                <a:schemeClr val="lt1"/>
              </a:buClr>
              <a:buSzPct val="100000"/>
            </a:pPr>
            <a:r>
              <a:rPr lang="en-US" sz="1800" dirty="0" smtClean="0">
                <a:solidFill>
                  <a:schemeClr val="lt1"/>
                </a:solidFill>
              </a:rPr>
              <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a:solidFill>
                <a:schemeClr val="lt1"/>
              </a:solidFill>
            </a:endParaRPr>
          </a:p>
          <a:p>
            <a:pPr marL="203200">
              <a:buClr>
                <a:schemeClr val="lt1"/>
              </a:buClr>
              <a:buSzPct val="100000"/>
            </a:pPr>
            <a:r>
              <a:rPr lang="en-US" sz="1800" dirty="0" smtClean="0">
                <a:solidFill>
                  <a:schemeClr val="lt1"/>
                </a:solidFill>
              </a:rPr>
              <a:t/>
            </a:r>
            <a:br>
              <a:rPr lang="en-US" sz="1800" dirty="0" smtClean="0">
                <a:solidFill>
                  <a:schemeClr val="lt1"/>
                </a:solidFill>
              </a:rPr>
            </a:br>
            <a:r>
              <a:rPr lang="en-US" sz="1200" dirty="0" smtClean="0">
                <a:solidFill>
                  <a:schemeClr val="lt1"/>
                </a:solidFill>
              </a:rPr>
              <a:t/>
            </a:r>
            <a:br>
              <a:rPr lang="en-US" sz="1200" dirty="0" smtClean="0">
                <a:solidFill>
                  <a:schemeClr val="lt1"/>
                </a:solidFill>
              </a:rPr>
            </a:br>
            <a:endParaRPr lang="en-US" sz="1200" dirty="0" smtClean="0">
              <a:solidFill>
                <a:schemeClr val="lt1"/>
              </a:solidFill>
            </a:endParaRPr>
          </a:p>
          <a:p>
            <a:pPr marL="203200">
              <a:buClr>
                <a:schemeClr val="lt1"/>
              </a:buClr>
              <a:buSzPct val="100000"/>
            </a:pPr>
            <a:endParaRPr lang="en-US" sz="1200" dirty="0">
              <a:solidFill>
                <a:schemeClr val="lt1"/>
              </a:solidFill>
            </a:endParaRPr>
          </a:p>
          <a:p>
            <a:pPr marL="457200" lvl="0" indent="-254000">
              <a:buClr>
                <a:schemeClr val="lt1"/>
              </a:buClr>
              <a:buSzPct val="100000"/>
              <a:buFont typeface="Arial"/>
              <a:buChar char="●"/>
            </a:pPr>
            <a:endParaRPr lang="en-US" sz="1800" dirty="0">
              <a:solidFill>
                <a:schemeClr val="lt1"/>
              </a:solidFill>
            </a:endParaRPr>
          </a:p>
        </p:txBody>
      </p:sp>
      <p:sp>
        <p:nvSpPr>
          <p:cNvPr id="143" name="Shape 143"/>
          <p:cNvSpPr txBox="1"/>
          <p:nvPr/>
        </p:nvSpPr>
        <p:spPr>
          <a:xfrm>
            <a:off x="380775" y="298650"/>
            <a:ext cx="8311218" cy="477900"/>
          </a:xfrm>
          <a:prstGeom prst="rect">
            <a:avLst/>
          </a:prstGeom>
          <a:noFill/>
          <a:ln>
            <a:noFill/>
          </a:ln>
        </p:spPr>
        <p:txBody>
          <a:bodyPr lIns="91425" tIns="91425" rIns="91425" bIns="91425" anchor="t" anchorCtr="0">
            <a:noAutofit/>
          </a:bodyPr>
          <a:lstStyle/>
          <a:p>
            <a:pPr marL="0" marR="0" lvl="0" indent="0" rtl="0">
              <a:lnSpc>
                <a:spcPct val="100000"/>
              </a:lnSpc>
              <a:spcBef>
                <a:spcPts val="0"/>
              </a:spcBef>
              <a:spcAft>
                <a:spcPts val="0"/>
              </a:spcAft>
              <a:buClr>
                <a:schemeClr val="accent1"/>
              </a:buClr>
              <a:buSzPct val="25000"/>
              <a:buFont typeface="Arial"/>
              <a:buNone/>
            </a:pPr>
            <a:r>
              <a:rPr lang="en-US" sz="2400" dirty="0" smtClean="0">
                <a:solidFill>
                  <a:schemeClr val="accent1"/>
                </a:solidFill>
              </a:rPr>
              <a:t>Pipelines Patterns – Resource change trigger</a:t>
            </a:r>
            <a:endParaRPr lang="en-US" sz="2400" dirty="0">
              <a:solidFill>
                <a:schemeClr val="accent1"/>
              </a:solidFill>
            </a:endParaRPr>
          </a:p>
        </p:txBody>
      </p:sp>
      <p:sp>
        <p:nvSpPr>
          <p:cNvPr id="4" name="TextBox 3"/>
          <p:cNvSpPr txBox="1"/>
          <p:nvPr/>
        </p:nvSpPr>
        <p:spPr>
          <a:xfrm>
            <a:off x="1661081" y="2224994"/>
            <a:ext cx="5147087" cy="2400657"/>
          </a:xfrm>
          <a:prstGeom prst="rect">
            <a:avLst/>
          </a:prstGeom>
          <a:solidFill>
            <a:schemeClr val="tx1">
              <a:lumMod val="75000"/>
              <a:lumOff val="25000"/>
            </a:schemeClr>
          </a:solidFill>
          <a:ln>
            <a:solidFill>
              <a:schemeClr val="bg1">
                <a:lumMod val="50000"/>
              </a:schemeClr>
            </a:solidFill>
          </a:ln>
        </p:spPr>
        <p:txBody>
          <a:bodyPr wrap="square" rtlCol="0">
            <a:spAutoFit/>
          </a:bodyPr>
          <a:lstStyle/>
          <a:p>
            <a:r>
              <a:rPr lang="en-US" sz="1000" dirty="0">
                <a:solidFill>
                  <a:srgbClr val="FFFFFF"/>
                </a:solidFill>
              </a:rPr>
              <a:t>resources:</a:t>
            </a:r>
          </a:p>
          <a:p>
            <a:r>
              <a:rPr lang="en-US" sz="1000" dirty="0">
                <a:solidFill>
                  <a:srgbClr val="FFFFFF"/>
                </a:solidFill>
              </a:rPr>
              <a:t>- name: concourse-pipeline-samples</a:t>
            </a:r>
          </a:p>
          <a:p>
            <a:r>
              <a:rPr lang="en-US" sz="1000" dirty="0">
                <a:solidFill>
                  <a:srgbClr val="FFFFFF"/>
                </a:solidFill>
              </a:rPr>
              <a:t>  type: </a:t>
            </a:r>
            <a:r>
              <a:rPr lang="en-US" sz="1000" dirty="0" err="1">
                <a:solidFill>
                  <a:srgbClr val="FFFFFF"/>
                </a:solidFill>
              </a:rPr>
              <a:t>git</a:t>
            </a:r>
            <a:endParaRPr lang="en-US" sz="1000" dirty="0">
              <a:solidFill>
                <a:srgbClr val="FFFFFF"/>
              </a:solidFill>
            </a:endParaRPr>
          </a:p>
          <a:p>
            <a:r>
              <a:rPr lang="en-US" sz="1000" dirty="0">
                <a:solidFill>
                  <a:srgbClr val="FFFFFF"/>
                </a:solidFill>
              </a:rPr>
              <a:t>  source:</a:t>
            </a:r>
          </a:p>
          <a:p>
            <a:r>
              <a:rPr lang="en-US" sz="1000" dirty="0">
                <a:solidFill>
                  <a:srgbClr val="FFFFFF"/>
                </a:solidFill>
              </a:rPr>
              <a:t>    branch: master</a:t>
            </a:r>
          </a:p>
          <a:p>
            <a:r>
              <a:rPr lang="en-US" sz="1000" dirty="0">
                <a:solidFill>
                  <a:srgbClr val="FFFFFF"/>
                </a:solidFill>
              </a:rPr>
              <a:t>    </a:t>
            </a:r>
            <a:r>
              <a:rPr lang="en-US" sz="1000" dirty="0" err="1">
                <a:solidFill>
                  <a:srgbClr val="FFFFFF"/>
                </a:solidFill>
              </a:rPr>
              <a:t>uri</a:t>
            </a:r>
            <a:r>
              <a:rPr lang="en-US" sz="1000" dirty="0">
                <a:solidFill>
                  <a:srgbClr val="FFFFFF"/>
                </a:solidFill>
              </a:rPr>
              <a:t>: https://</a:t>
            </a:r>
            <a:r>
              <a:rPr lang="en-US" sz="1000" dirty="0" err="1">
                <a:solidFill>
                  <a:srgbClr val="FFFFFF"/>
                </a:solidFill>
              </a:rPr>
              <a:t>github.com</a:t>
            </a:r>
            <a:r>
              <a:rPr lang="en-US" sz="1000" dirty="0">
                <a:solidFill>
                  <a:srgbClr val="FFFFFF"/>
                </a:solidFill>
              </a:rPr>
              <a:t>/</a:t>
            </a:r>
            <a:r>
              <a:rPr lang="en-US" sz="1000" dirty="0" err="1">
                <a:solidFill>
                  <a:srgbClr val="FFFFFF"/>
                </a:solidFill>
              </a:rPr>
              <a:t>pivotalservices</a:t>
            </a:r>
            <a:r>
              <a:rPr lang="en-US" sz="1000" dirty="0">
                <a:solidFill>
                  <a:srgbClr val="FFFFFF"/>
                </a:solidFill>
              </a:rPr>
              <a:t>/concourse-pipeline-</a:t>
            </a:r>
            <a:r>
              <a:rPr lang="en-US" sz="1000" dirty="0" err="1">
                <a:solidFill>
                  <a:srgbClr val="FFFFFF"/>
                </a:solidFill>
              </a:rPr>
              <a:t>samples.git</a:t>
            </a:r>
            <a:endParaRPr lang="en-US" sz="1000" dirty="0">
              <a:solidFill>
                <a:srgbClr val="FFFFFF"/>
              </a:solidFill>
            </a:endParaRPr>
          </a:p>
          <a:p>
            <a:endParaRPr lang="en-US" sz="1000" dirty="0">
              <a:solidFill>
                <a:srgbClr val="FFFFFF"/>
              </a:solidFill>
            </a:endParaRPr>
          </a:p>
          <a:p>
            <a:r>
              <a:rPr lang="en-US" sz="1000" dirty="0">
                <a:solidFill>
                  <a:srgbClr val="FFFFFF"/>
                </a:solidFill>
              </a:rPr>
              <a:t>jobs:</a:t>
            </a:r>
          </a:p>
          <a:p>
            <a:r>
              <a:rPr lang="en-US" sz="1000" dirty="0">
                <a:solidFill>
                  <a:srgbClr val="FFFFFF"/>
                </a:solidFill>
              </a:rPr>
              <a:t>- name: unit-tests</a:t>
            </a:r>
          </a:p>
          <a:p>
            <a:r>
              <a:rPr lang="en-US" sz="1000" dirty="0" smtClean="0">
                <a:solidFill>
                  <a:srgbClr val="FFFFFF"/>
                </a:solidFill>
              </a:rPr>
              <a:t>  </a:t>
            </a:r>
            <a:r>
              <a:rPr lang="is-IS" sz="1000" dirty="0" smtClean="0">
                <a:solidFill>
                  <a:srgbClr val="FFFFFF"/>
                </a:solidFill>
              </a:rPr>
              <a:t>…</a:t>
            </a:r>
            <a:endParaRPr lang="en-US" sz="1000" dirty="0">
              <a:solidFill>
                <a:srgbClr val="FFFFFF"/>
              </a:solidFill>
            </a:endParaRPr>
          </a:p>
          <a:p>
            <a:r>
              <a:rPr lang="en-US" sz="1000" dirty="0">
                <a:solidFill>
                  <a:srgbClr val="FFFFFF"/>
                </a:solidFill>
              </a:rPr>
              <a:t>  plan:</a:t>
            </a:r>
          </a:p>
          <a:p>
            <a:r>
              <a:rPr lang="en-US" sz="1000" dirty="0">
                <a:solidFill>
                  <a:srgbClr val="FFFFFF"/>
                </a:solidFill>
              </a:rPr>
              <a:t>  - get: concourse-pipeline-samples</a:t>
            </a:r>
          </a:p>
          <a:p>
            <a:r>
              <a:rPr lang="en-US" sz="1000" dirty="0">
                <a:solidFill>
                  <a:srgbClr val="FFFFFF"/>
                </a:solidFill>
              </a:rPr>
              <a:t>    trigger: </a:t>
            </a:r>
            <a:r>
              <a:rPr lang="en-US" sz="1000" dirty="0" smtClean="0">
                <a:solidFill>
                  <a:srgbClr val="FFFFFF"/>
                </a:solidFill>
              </a:rPr>
              <a:t>true       # </a:t>
            </a:r>
            <a:r>
              <a:rPr lang="en-US" sz="1000" b="1" dirty="0">
                <a:solidFill>
                  <a:srgbClr val="FFFFFF"/>
                </a:solidFill>
                <a:sym typeface="Wingdings"/>
              </a:rPr>
              <a:t></a:t>
            </a:r>
            <a:r>
              <a:rPr lang="en-US" sz="1000" dirty="0">
                <a:solidFill>
                  <a:srgbClr val="FFFFFF"/>
                </a:solidFill>
                <a:sym typeface="Wingdings"/>
              </a:rPr>
              <a:t> </a:t>
            </a:r>
            <a:r>
              <a:rPr lang="en-US" sz="1000" dirty="0" smtClean="0">
                <a:solidFill>
                  <a:srgbClr val="FFFFFF"/>
                </a:solidFill>
              </a:rPr>
              <a:t> this is what defines the automatic trigger for the resource</a:t>
            </a:r>
            <a:endParaRPr lang="en-US" sz="1000" dirty="0">
              <a:solidFill>
                <a:srgbClr val="FFFFFF"/>
              </a:solidFill>
            </a:endParaRPr>
          </a:p>
          <a:p>
            <a:r>
              <a:rPr lang="en-US" sz="1000" dirty="0">
                <a:solidFill>
                  <a:srgbClr val="FFFFFF"/>
                </a:solidFill>
              </a:rPr>
              <a:t>  - task: my-run-unit-tests</a:t>
            </a:r>
          </a:p>
          <a:p>
            <a:r>
              <a:rPr lang="en-US" sz="1000" dirty="0">
                <a:solidFill>
                  <a:srgbClr val="FFFFFF"/>
                </a:solidFill>
              </a:rPr>
              <a:t>    ...</a:t>
            </a:r>
          </a:p>
        </p:txBody>
      </p:sp>
    </p:spTree>
    <p:extLst>
      <p:ext uri="{BB962C8B-B14F-4D97-AF65-F5344CB8AC3E}">
        <p14:creationId xmlns:p14="http://schemas.microsoft.com/office/powerpoint/2010/main" val="286094651"/>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p:nvPr/>
        </p:nvSpPr>
        <p:spPr>
          <a:xfrm>
            <a:off x="350225" y="934025"/>
            <a:ext cx="8341768" cy="2677200"/>
          </a:xfrm>
          <a:prstGeom prst="rect">
            <a:avLst/>
          </a:prstGeom>
          <a:noFill/>
          <a:ln>
            <a:noFill/>
          </a:ln>
        </p:spPr>
        <p:txBody>
          <a:bodyPr lIns="91425" tIns="91425" rIns="91425" bIns="91425" anchor="t" anchorCtr="0">
            <a:noAutofit/>
          </a:bodyPr>
          <a:lstStyle/>
          <a:p>
            <a:pPr marL="488950" indent="-285750">
              <a:buClr>
                <a:schemeClr val="lt1"/>
              </a:buClr>
              <a:buSzPct val="100000"/>
              <a:buFont typeface="Arial"/>
              <a:buChar char="•"/>
            </a:pPr>
            <a:r>
              <a:rPr lang="en-US" sz="1800" dirty="0" smtClean="0">
                <a:solidFill>
                  <a:schemeClr val="lt1"/>
                </a:solidFill>
              </a:rPr>
              <a:t>Tasks within the same job can share artifacts (e.g. files) </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r>
              <a:rPr lang="en-US" sz="1800" dirty="0" smtClean="0">
                <a:solidFill>
                  <a:schemeClr val="lt1"/>
                </a:solidFill>
              </a:rPr>
              <a:t>The output of a task can be used as the input of a later task</a:t>
            </a: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r>
              <a:rPr lang="en-US" sz="1800" dirty="0" smtClean="0">
                <a:solidFill>
                  <a:schemeClr val="lt1"/>
                </a:solidFill>
              </a:rPr>
              <a:t>When a task defines an item under its “outputs” entry, Concourse will automatically create a directory for that item in the running container. That item can be used as an entry for the “inputs” of a later task, where a directory with that same name and with the same content produced by the previous task will be available for the container of the running task.</a:t>
            </a:r>
            <a:r>
              <a:rPr lang="en-US" sz="1800" dirty="0">
                <a:solidFill>
                  <a:schemeClr val="lt1"/>
                </a:solidFill>
              </a:rPr>
              <a:t/>
            </a:r>
            <a:br>
              <a:rPr lang="en-US" sz="1800" dirty="0">
                <a:solidFill>
                  <a:schemeClr val="lt1"/>
                </a:solidFill>
              </a:rPr>
            </a:br>
            <a:endParaRPr lang="en-US" sz="1800" dirty="0">
              <a:solidFill>
                <a:schemeClr val="lt1"/>
              </a:solidFill>
            </a:endParaRPr>
          </a:p>
          <a:p>
            <a:pPr marL="488950" indent="-285750">
              <a:buClr>
                <a:schemeClr val="lt1"/>
              </a:buClr>
              <a:buSzPct val="100000"/>
              <a:buFont typeface="Arial"/>
              <a:buChar char="•"/>
            </a:pPr>
            <a:r>
              <a:rPr lang="en-US" sz="1800" dirty="0" smtClean="0">
                <a:solidFill>
                  <a:schemeClr val="lt1"/>
                </a:solidFill>
              </a:rPr>
              <a:t>See inputs and outputs definitions for tasks in this document:</a:t>
            </a:r>
            <a:br>
              <a:rPr lang="en-US" sz="1800" dirty="0" smtClean="0">
                <a:solidFill>
                  <a:schemeClr val="lt1"/>
                </a:solidFill>
              </a:rPr>
            </a:br>
            <a:r>
              <a:rPr lang="en-US" sz="1800" dirty="0" smtClean="0">
                <a:solidFill>
                  <a:schemeClr val="lt1"/>
                </a:solidFill>
                <a:hlinkClick r:id="rId3"/>
              </a:rPr>
              <a:t>http</a:t>
            </a:r>
            <a:r>
              <a:rPr lang="en-US" sz="1800" dirty="0">
                <a:solidFill>
                  <a:schemeClr val="lt1"/>
                </a:solidFill>
                <a:hlinkClick r:id="rId3"/>
              </a:rPr>
              <a:t>://concourse.ci/running-</a:t>
            </a:r>
            <a:r>
              <a:rPr lang="en-US" sz="1800" dirty="0" smtClean="0">
                <a:solidFill>
                  <a:schemeClr val="lt1"/>
                </a:solidFill>
                <a:hlinkClick r:id="rId3"/>
              </a:rPr>
              <a:t>tasks.html</a:t>
            </a:r>
            <a:r>
              <a:rPr lang="en-US" sz="1800" dirty="0" smtClean="0">
                <a:solidFill>
                  <a:schemeClr val="lt1"/>
                </a:solidFill>
              </a:rPr>
              <a:t>  </a:t>
            </a:r>
            <a:br>
              <a:rPr lang="en-US" sz="1800" dirty="0" smtClean="0">
                <a:solidFill>
                  <a:schemeClr val="lt1"/>
                </a:solidFill>
              </a:rPr>
            </a:br>
            <a:r>
              <a:rPr lang="en-US" sz="1800" dirty="0" smtClean="0">
                <a:solidFill>
                  <a:schemeClr val="lt1"/>
                </a:solidFill>
              </a:rPr>
              <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203200">
              <a:buClr>
                <a:schemeClr val="lt1"/>
              </a:buClr>
              <a:buSzPct val="100000"/>
            </a:pPr>
            <a:r>
              <a:rPr lang="en-US" sz="1800" dirty="0" smtClean="0">
                <a:solidFill>
                  <a:schemeClr val="lt1"/>
                </a:solidFill>
              </a:rPr>
              <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a:solidFill>
                <a:schemeClr val="lt1"/>
              </a:solidFill>
            </a:endParaRPr>
          </a:p>
          <a:p>
            <a:pPr marL="203200">
              <a:buClr>
                <a:schemeClr val="lt1"/>
              </a:buClr>
              <a:buSzPct val="100000"/>
            </a:pPr>
            <a:r>
              <a:rPr lang="en-US" sz="1800" dirty="0" smtClean="0">
                <a:solidFill>
                  <a:schemeClr val="lt1"/>
                </a:solidFill>
              </a:rPr>
              <a:t/>
            </a:r>
            <a:br>
              <a:rPr lang="en-US" sz="1800" dirty="0" smtClean="0">
                <a:solidFill>
                  <a:schemeClr val="lt1"/>
                </a:solidFill>
              </a:rPr>
            </a:br>
            <a:r>
              <a:rPr lang="en-US" sz="1200" dirty="0" smtClean="0">
                <a:solidFill>
                  <a:schemeClr val="lt1"/>
                </a:solidFill>
              </a:rPr>
              <a:t/>
            </a:r>
            <a:br>
              <a:rPr lang="en-US" sz="1200" dirty="0" smtClean="0">
                <a:solidFill>
                  <a:schemeClr val="lt1"/>
                </a:solidFill>
              </a:rPr>
            </a:br>
            <a:endParaRPr lang="en-US" sz="1200" dirty="0" smtClean="0">
              <a:solidFill>
                <a:schemeClr val="lt1"/>
              </a:solidFill>
            </a:endParaRPr>
          </a:p>
          <a:p>
            <a:pPr marL="203200">
              <a:buClr>
                <a:schemeClr val="lt1"/>
              </a:buClr>
              <a:buSzPct val="100000"/>
            </a:pPr>
            <a:endParaRPr lang="en-US" sz="1200" dirty="0">
              <a:solidFill>
                <a:schemeClr val="lt1"/>
              </a:solidFill>
            </a:endParaRPr>
          </a:p>
          <a:p>
            <a:pPr marL="457200" lvl="0" indent="-254000">
              <a:buClr>
                <a:schemeClr val="lt1"/>
              </a:buClr>
              <a:buSzPct val="100000"/>
              <a:buFont typeface="Arial"/>
              <a:buChar char="●"/>
            </a:pPr>
            <a:endParaRPr lang="en-US" sz="1800" dirty="0">
              <a:solidFill>
                <a:schemeClr val="lt1"/>
              </a:solidFill>
            </a:endParaRPr>
          </a:p>
        </p:txBody>
      </p:sp>
      <p:sp>
        <p:nvSpPr>
          <p:cNvPr id="143" name="Shape 143"/>
          <p:cNvSpPr txBox="1"/>
          <p:nvPr/>
        </p:nvSpPr>
        <p:spPr>
          <a:xfrm>
            <a:off x="380775" y="298650"/>
            <a:ext cx="8311218" cy="477900"/>
          </a:xfrm>
          <a:prstGeom prst="rect">
            <a:avLst/>
          </a:prstGeom>
          <a:noFill/>
          <a:ln>
            <a:noFill/>
          </a:ln>
        </p:spPr>
        <p:txBody>
          <a:bodyPr lIns="91425" tIns="91425" rIns="91425" bIns="91425" anchor="t" anchorCtr="0">
            <a:noAutofit/>
          </a:bodyPr>
          <a:lstStyle/>
          <a:p>
            <a:pPr>
              <a:buClr>
                <a:schemeClr val="accent1"/>
              </a:buClr>
              <a:buSzPct val="25000"/>
            </a:pPr>
            <a:r>
              <a:rPr lang="en-US" sz="2400" dirty="0" smtClean="0">
                <a:solidFill>
                  <a:schemeClr val="accent1"/>
                </a:solidFill>
              </a:rPr>
              <a:t>Pipelines Patterns </a:t>
            </a:r>
            <a:r>
              <a:rPr lang="en-US" sz="2400" dirty="0">
                <a:solidFill>
                  <a:schemeClr val="accent1"/>
                </a:solidFill>
              </a:rPr>
              <a:t>– Share artifacts among </a:t>
            </a:r>
            <a:r>
              <a:rPr lang="en-US" sz="2400" dirty="0" smtClean="0">
                <a:solidFill>
                  <a:schemeClr val="accent1"/>
                </a:solidFill>
              </a:rPr>
              <a:t>tasks</a:t>
            </a:r>
            <a:endParaRPr lang="en-US" sz="2400" dirty="0">
              <a:solidFill>
                <a:schemeClr val="accent1"/>
              </a:solidFill>
            </a:endParaRPr>
          </a:p>
        </p:txBody>
      </p:sp>
    </p:spTree>
    <p:extLst>
      <p:ext uri="{BB962C8B-B14F-4D97-AF65-F5344CB8AC3E}">
        <p14:creationId xmlns:p14="http://schemas.microsoft.com/office/powerpoint/2010/main" val="209820294"/>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p:nvPr/>
        </p:nvSpPr>
        <p:spPr>
          <a:xfrm>
            <a:off x="350225" y="934025"/>
            <a:ext cx="8341768" cy="2677200"/>
          </a:xfrm>
          <a:prstGeom prst="rect">
            <a:avLst/>
          </a:prstGeom>
          <a:noFill/>
          <a:ln>
            <a:noFill/>
          </a:ln>
        </p:spPr>
        <p:txBody>
          <a:bodyPr lIns="91425" tIns="91425" rIns="91425" bIns="91425" anchor="t" anchorCtr="0">
            <a:noAutofit/>
          </a:bodyPr>
          <a:lstStyle/>
          <a:p>
            <a:pPr marL="488950" indent="-285750">
              <a:buClr>
                <a:schemeClr val="lt1"/>
              </a:buClr>
              <a:buSzPct val="100000"/>
              <a:buFont typeface="Arial"/>
              <a:buChar char="•"/>
            </a:pPr>
            <a:r>
              <a:rPr lang="en-US" sz="1800" dirty="0" smtClean="0">
                <a:solidFill>
                  <a:schemeClr val="lt1"/>
                </a:solidFill>
              </a:rPr>
              <a:t>Artifacts can only be shared across jobs with the use of resources</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r>
              <a:rPr lang="en-US" sz="1800" dirty="0" smtClean="0">
                <a:solidFill>
                  <a:schemeClr val="lt1"/>
                </a:solidFill>
              </a:rPr>
              <a:t>A task of a job can only consume artifacts produced by another task of another job via resources such as </a:t>
            </a:r>
            <a:r>
              <a:rPr lang="en-US" sz="1800" dirty="0" err="1" smtClean="0">
                <a:solidFill>
                  <a:schemeClr val="lt1"/>
                </a:solidFill>
              </a:rPr>
              <a:t>git</a:t>
            </a:r>
            <a:r>
              <a:rPr lang="en-US" sz="1800" dirty="0" smtClean="0">
                <a:solidFill>
                  <a:schemeClr val="lt1"/>
                </a:solidFill>
              </a:rPr>
              <a:t>, S3 or other file repositories.</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r>
              <a:rPr lang="en-US" sz="1800" dirty="0" smtClean="0">
                <a:solidFill>
                  <a:schemeClr val="lt1"/>
                </a:solidFill>
              </a:rPr>
              <a:t>The producer task needs to write its output to a resource before another task in another job is allowed to use it</a:t>
            </a:r>
            <a:br>
              <a:rPr lang="en-US" sz="1800" dirty="0" smtClean="0">
                <a:solidFill>
                  <a:schemeClr val="lt1"/>
                </a:solidFill>
              </a:rPr>
            </a:br>
            <a:r>
              <a:rPr lang="en-US" sz="1800" dirty="0" smtClean="0">
                <a:solidFill>
                  <a:schemeClr val="lt1"/>
                </a:solidFill>
              </a:rPr>
              <a:t/>
            </a:r>
            <a:br>
              <a:rPr lang="en-US" sz="1800" dirty="0" smtClean="0">
                <a:solidFill>
                  <a:schemeClr val="lt1"/>
                </a:solidFill>
              </a:rPr>
            </a:br>
            <a:endParaRPr lang="en-US" sz="1800" dirty="0" smtClean="0">
              <a:solidFill>
                <a:schemeClr val="lt1"/>
              </a:solidFill>
            </a:endParaRPr>
          </a:p>
          <a:p>
            <a:pPr marL="203200">
              <a:buClr>
                <a:schemeClr val="lt1"/>
              </a:buClr>
              <a:buSzPct val="100000"/>
            </a:pP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203200">
              <a:buClr>
                <a:schemeClr val="lt1"/>
              </a:buClr>
              <a:buSzPct val="100000"/>
            </a:pPr>
            <a:r>
              <a:rPr lang="en-US" sz="1800" dirty="0" smtClean="0">
                <a:solidFill>
                  <a:schemeClr val="lt1"/>
                </a:solidFill>
              </a:rPr>
              <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a:solidFill>
                <a:schemeClr val="lt1"/>
              </a:solidFill>
            </a:endParaRPr>
          </a:p>
          <a:p>
            <a:pPr marL="203200">
              <a:buClr>
                <a:schemeClr val="lt1"/>
              </a:buClr>
              <a:buSzPct val="100000"/>
            </a:pPr>
            <a:r>
              <a:rPr lang="en-US" sz="1800" dirty="0" smtClean="0">
                <a:solidFill>
                  <a:schemeClr val="lt1"/>
                </a:solidFill>
              </a:rPr>
              <a:t/>
            </a:r>
            <a:br>
              <a:rPr lang="en-US" sz="1800" dirty="0" smtClean="0">
                <a:solidFill>
                  <a:schemeClr val="lt1"/>
                </a:solidFill>
              </a:rPr>
            </a:br>
            <a:r>
              <a:rPr lang="en-US" sz="1200" dirty="0" smtClean="0">
                <a:solidFill>
                  <a:schemeClr val="lt1"/>
                </a:solidFill>
              </a:rPr>
              <a:t/>
            </a:r>
            <a:br>
              <a:rPr lang="en-US" sz="1200" dirty="0" smtClean="0">
                <a:solidFill>
                  <a:schemeClr val="lt1"/>
                </a:solidFill>
              </a:rPr>
            </a:br>
            <a:endParaRPr lang="en-US" sz="1200" dirty="0" smtClean="0">
              <a:solidFill>
                <a:schemeClr val="lt1"/>
              </a:solidFill>
            </a:endParaRPr>
          </a:p>
          <a:p>
            <a:pPr marL="203200">
              <a:buClr>
                <a:schemeClr val="lt1"/>
              </a:buClr>
              <a:buSzPct val="100000"/>
            </a:pPr>
            <a:endParaRPr lang="en-US" sz="1200" dirty="0">
              <a:solidFill>
                <a:schemeClr val="lt1"/>
              </a:solidFill>
            </a:endParaRPr>
          </a:p>
          <a:p>
            <a:pPr marL="457200" lvl="0" indent="-254000">
              <a:buClr>
                <a:schemeClr val="lt1"/>
              </a:buClr>
              <a:buSzPct val="100000"/>
              <a:buFont typeface="Arial"/>
              <a:buChar char="●"/>
            </a:pPr>
            <a:endParaRPr lang="en-US" sz="1800" dirty="0">
              <a:solidFill>
                <a:schemeClr val="lt1"/>
              </a:solidFill>
            </a:endParaRPr>
          </a:p>
        </p:txBody>
      </p:sp>
      <p:sp>
        <p:nvSpPr>
          <p:cNvPr id="143" name="Shape 143"/>
          <p:cNvSpPr txBox="1"/>
          <p:nvPr/>
        </p:nvSpPr>
        <p:spPr>
          <a:xfrm>
            <a:off x="380775" y="298650"/>
            <a:ext cx="8311218" cy="477900"/>
          </a:xfrm>
          <a:prstGeom prst="rect">
            <a:avLst/>
          </a:prstGeom>
          <a:noFill/>
          <a:ln>
            <a:noFill/>
          </a:ln>
        </p:spPr>
        <p:txBody>
          <a:bodyPr lIns="91425" tIns="91425" rIns="91425" bIns="91425" anchor="t" anchorCtr="0">
            <a:noAutofit/>
          </a:bodyPr>
          <a:lstStyle/>
          <a:p>
            <a:pPr>
              <a:buClr>
                <a:schemeClr val="accent1"/>
              </a:buClr>
              <a:buSzPct val="25000"/>
            </a:pPr>
            <a:r>
              <a:rPr lang="en-US" sz="2400" dirty="0" smtClean="0">
                <a:solidFill>
                  <a:schemeClr val="accent1"/>
                </a:solidFill>
              </a:rPr>
              <a:t>Pipelines Patterns </a:t>
            </a:r>
            <a:r>
              <a:rPr lang="en-US" sz="2400" dirty="0">
                <a:solidFill>
                  <a:schemeClr val="accent1"/>
                </a:solidFill>
              </a:rPr>
              <a:t>– </a:t>
            </a:r>
            <a:r>
              <a:rPr lang="en-US" sz="2400" dirty="0" smtClean="0">
                <a:solidFill>
                  <a:schemeClr val="accent1"/>
                </a:solidFill>
              </a:rPr>
              <a:t>share artifacts </a:t>
            </a:r>
            <a:r>
              <a:rPr lang="en-US" sz="2400" dirty="0">
                <a:solidFill>
                  <a:schemeClr val="accent1"/>
                </a:solidFill>
              </a:rPr>
              <a:t>across jobs</a:t>
            </a:r>
          </a:p>
        </p:txBody>
      </p:sp>
    </p:spTree>
    <p:extLst>
      <p:ext uri="{BB962C8B-B14F-4D97-AF65-F5344CB8AC3E}">
        <p14:creationId xmlns:p14="http://schemas.microsoft.com/office/powerpoint/2010/main" val="4184246786"/>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p:nvPr/>
        </p:nvSpPr>
        <p:spPr>
          <a:xfrm>
            <a:off x="350225" y="934025"/>
            <a:ext cx="8341768" cy="2677200"/>
          </a:xfrm>
          <a:prstGeom prst="rect">
            <a:avLst/>
          </a:prstGeom>
          <a:noFill/>
          <a:ln>
            <a:noFill/>
          </a:ln>
        </p:spPr>
        <p:txBody>
          <a:bodyPr lIns="91425" tIns="91425" rIns="91425" bIns="91425" anchor="t" anchorCtr="0">
            <a:noAutofit/>
          </a:bodyPr>
          <a:lstStyle/>
          <a:p>
            <a:pPr marL="488950" indent="-285750">
              <a:buClr>
                <a:schemeClr val="lt1"/>
              </a:buClr>
              <a:buSzPct val="100000"/>
              <a:buFont typeface="Arial"/>
              <a:buChar char="•"/>
            </a:pPr>
            <a:r>
              <a:rPr lang="en-US" sz="1800" dirty="0" smtClean="0">
                <a:solidFill>
                  <a:schemeClr val="lt1"/>
                </a:solidFill>
              </a:rPr>
              <a:t>Notification </a:t>
            </a:r>
            <a:r>
              <a:rPr lang="en-US" sz="1800" dirty="0">
                <a:solidFill>
                  <a:schemeClr val="lt1"/>
                </a:solidFill>
              </a:rPr>
              <a:t>resources </a:t>
            </a:r>
            <a:r>
              <a:rPr lang="en-US" sz="1800" dirty="0" smtClean="0">
                <a:solidFill>
                  <a:schemeClr val="lt1"/>
                </a:solidFill>
              </a:rPr>
              <a:t>can be used to send messages to pipeline users when </a:t>
            </a:r>
            <a:r>
              <a:rPr lang="en-US" sz="1800" dirty="0">
                <a:solidFill>
                  <a:schemeClr val="lt1"/>
                </a:solidFill>
              </a:rPr>
              <a:t>a job </a:t>
            </a:r>
            <a:r>
              <a:rPr lang="en-US" sz="1800" dirty="0" smtClean="0">
                <a:solidFill>
                  <a:schemeClr val="lt1"/>
                </a:solidFill>
              </a:rPr>
              <a:t>execution fails </a:t>
            </a:r>
            <a:r>
              <a:rPr lang="en-US" sz="1800" dirty="0">
                <a:solidFill>
                  <a:schemeClr val="lt1"/>
                </a:solidFill>
              </a:rPr>
              <a:t>or </a:t>
            </a:r>
            <a:r>
              <a:rPr lang="en-US" sz="1800" dirty="0" smtClean="0">
                <a:solidFill>
                  <a:schemeClr val="lt1"/>
                </a:solidFill>
              </a:rPr>
              <a:t>succeeds</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r>
              <a:rPr lang="en-US" sz="1800" dirty="0" smtClean="0">
                <a:solidFill>
                  <a:schemeClr val="lt1"/>
                </a:solidFill>
              </a:rPr>
              <a:t>Email </a:t>
            </a:r>
            <a:r>
              <a:rPr lang="en-US" sz="1800" dirty="0">
                <a:solidFill>
                  <a:schemeClr val="lt1"/>
                </a:solidFill>
              </a:rPr>
              <a:t>Resource</a:t>
            </a:r>
            <a:br>
              <a:rPr lang="en-US" sz="1800" dirty="0">
                <a:solidFill>
                  <a:schemeClr val="lt1"/>
                </a:solidFill>
              </a:rPr>
            </a:br>
            <a:r>
              <a:rPr lang="en-US" dirty="0">
                <a:solidFill>
                  <a:schemeClr val="lt1"/>
                </a:solidFill>
                <a:hlinkClick r:id="rId3"/>
              </a:rPr>
              <a:t>https://github.com/mdomke/concourse-email-</a:t>
            </a:r>
            <a:r>
              <a:rPr lang="en-US" dirty="0" smtClean="0">
                <a:solidFill>
                  <a:schemeClr val="lt1"/>
                </a:solidFill>
                <a:hlinkClick r:id="rId3"/>
              </a:rPr>
              <a:t>resource</a:t>
            </a:r>
            <a:r>
              <a:rPr lang="en-US" dirty="0" smtClean="0">
                <a:solidFill>
                  <a:schemeClr val="lt1"/>
                </a:solidFill>
              </a:rPr>
              <a:t> </a:t>
            </a:r>
            <a:br>
              <a:rPr lang="en-US" dirty="0" smtClean="0">
                <a:solidFill>
                  <a:schemeClr val="lt1"/>
                </a:solidFill>
              </a:rPr>
            </a:br>
            <a:endParaRPr lang="en-US" sz="1000" dirty="0" smtClean="0">
              <a:solidFill>
                <a:schemeClr val="lt1"/>
              </a:solidFill>
            </a:endParaRPr>
          </a:p>
          <a:p>
            <a:pPr marL="488950" indent="-285750">
              <a:buClr>
                <a:schemeClr val="lt1"/>
              </a:buClr>
              <a:buSzPct val="100000"/>
              <a:buFont typeface="Arial"/>
              <a:buChar char="•"/>
            </a:pPr>
            <a:r>
              <a:rPr lang="en-US" sz="1800" dirty="0">
                <a:solidFill>
                  <a:schemeClr val="lt1"/>
                </a:solidFill>
              </a:rPr>
              <a:t>Slack Notifications</a:t>
            </a:r>
            <a:br>
              <a:rPr lang="en-US" sz="1800" dirty="0">
                <a:solidFill>
                  <a:schemeClr val="lt1"/>
                </a:solidFill>
              </a:rPr>
            </a:br>
            <a:r>
              <a:rPr lang="en-US" dirty="0">
                <a:solidFill>
                  <a:schemeClr val="lt1"/>
                </a:solidFill>
                <a:hlinkClick r:id="rId4"/>
              </a:rPr>
              <a:t>https://github.com/cloudfoundry-community/slack-notification-</a:t>
            </a:r>
            <a:r>
              <a:rPr lang="en-US" dirty="0" smtClean="0">
                <a:solidFill>
                  <a:schemeClr val="lt1"/>
                </a:solidFill>
                <a:hlinkClick r:id="rId4"/>
              </a:rPr>
              <a:t>resource</a:t>
            </a:r>
            <a:r>
              <a:rPr lang="en-US" dirty="0" smtClean="0">
                <a:solidFill>
                  <a:schemeClr val="lt1"/>
                </a:solidFill>
              </a:rPr>
              <a:t> </a:t>
            </a:r>
            <a:r>
              <a:rPr lang="en-US" sz="1800" dirty="0" smtClean="0">
                <a:solidFill>
                  <a:schemeClr val="lt1"/>
                </a:solidFill>
              </a:rPr>
              <a:t/>
            </a:r>
            <a:br>
              <a:rPr lang="en-US" sz="1800" dirty="0" smtClean="0">
                <a:solidFill>
                  <a:schemeClr val="lt1"/>
                </a:solidFill>
              </a:rPr>
            </a:br>
            <a:endParaRPr lang="en-US" sz="1000" dirty="0" smtClean="0">
              <a:solidFill>
                <a:schemeClr val="lt1"/>
              </a:solidFill>
            </a:endParaRPr>
          </a:p>
          <a:p>
            <a:pPr marL="488950" indent="-285750">
              <a:buClr>
                <a:schemeClr val="lt1"/>
              </a:buClr>
              <a:buSzPct val="100000"/>
              <a:buFont typeface="Arial"/>
              <a:buChar char="•"/>
            </a:pPr>
            <a:r>
              <a:rPr lang="en-US" sz="1800" dirty="0">
                <a:solidFill>
                  <a:schemeClr val="lt1"/>
                </a:solidFill>
              </a:rPr>
              <a:t>Twitter resource</a:t>
            </a:r>
            <a:br>
              <a:rPr lang="en-US" sz="1800" dirty="0">
                <a:solidFill>
                  <a:schemeClr val="lt1"/>
                </a:solidFill>
              </a:rPr>
            </a:br>
            <a:r>
              <a:rPr lang="en-US" dirty="0">
                <a:solidFill>
                  <a:schemeClr val="lt1"/>
                </a:solidFill>
                <a:hlinkClick r:id="rId5"/>
              </a:rPr>
              <a:t>https://github.com/ECSTeam/twitter-</a:t>
            </a:r>
            <a:r>
              <a:rPr lang="en-US" dirty="0" smtClean="0">
                <a:solidFill>
                  <a:schemeClr val="lt1"/>
                </a:solidFill>
                <a:hlinkClick r:id="rId5"/>
              </a:rPr>
              <a:t>resource</a:t>
            </a:r>
            <a:r>
              <a:rPr lang="en-US" dirty="0" smtClean="0">
                <a:solidFill>
                  <a:schemeClr val="lt1"/>
                </a:solidFill>
              </a:rPr>
              <a:t> </a:t>
            </a:r>
            <a:r>
              <a:rPr lang="en-US" sz="1800" dirty="0" smtClean="0">
                <a:solidFill>
                  <a:schemeClr val="lt1"/>
                </a:solidFill>
              </a:rPr>
              <a:t/>
            </a:r>
            <a:br>
              <a:rPr lang="en-US" sz="1800" dirty="0" smtClean="0">
                <a:solidFill>
                  <a:schemeClr val="lt1"/>
                </a:solidFill>
              </a:rPr>
            </a:br>
            <a:endParaRPr lang="en-US" sz="1000" dirty="0" smtClean="0">
              <a:solidFill>
                <a:schemeClr val="lt1"/>
              </a:solidFill>
            </a:endParaRPr>
          </a:p>
          <a:p>
            <a:pPr marL="488950" indent="-285750">
              <a:buClr>
                <a:schemeClr val="lt1"/>
              </a:buClr>
              <a:buSzPct val="100000"/>
              <a:buFont typeface="Arial"/>
              <a:buChar char="•"/>
            </a:pPr>
            <a:r>
              <a:rPr lang="en-US" sz="1800" dirty="0" smtClean="0">
                <a:solidFill>
                  <a:schemeClr val="lt1"/>
                </a:solidFill>
              </a:rPr>
              <a:t>Metadata about </a:t>
            </a:r>
            <a:r>
              <a:rPr lang="en-US" sz="1800" dirty="0">
                <a:solidFill>
                  <a:schemeClr val="lt1"/>
                </a:solidFill>
              </a:rPr>
              <a:t>running builds</a:t>
            </a:r>
            <a:br>
              <a:rPr lang="en-US" sz="1800" dirty="0">
                <a:solidFill>
                  <a:schemeClr val="lt1"/>
                </a:solidFill>
              </a:rPr>
            </a:br>
            <a:r>
              <a:rPr lang="en-US" dirty="0">
                <a:solidFill>
                  <a:schemeClr val="lt1"/>
                </a:solidFill>
                <a:hlinkClick r:id="rId6"/>
              </a:rPr>
              <a:t>https://concourse.ci/implementing-resources.html#resource-</a:t>
            </a:r>
            <a:r>
              <a:rPr lang="en-US" dirty="0" smtClean="0">
                <a:solidFill>
                  <a:schemeClr val="lt1"/>
                </a:solidFill>
                <a:hlinkClick r:id="rId6"/>
              </a:rPr>
              <a:t>metadata</a:t>
            </a:r>
            <a:r>
              <a:rPr lang="en-US" dirty="0" smtClean="0">
                <a:solidFill>
                  <a:schemeClr val="lt1"/>
                </a:solidFill>
              </a:rPr>
              <a:t> </a:t>
            </a:r>
          </a:p>
          <a:p>
            <a:pPr marL="488950" indent="-285750">
              <a:buClr>
                <a:schemeClr val="lt1"/>
              </a:buClr>
              <a:buSzPct val="100000"/>
              <a:buFont typeface="Arial"/>
              <a:buChar char="•"/>
            </a:pPr>
            <a:endParaRPr lang="en-US" sz="1800" dirty="0" smtClean="0">
              <a:solidFill>
                <a:schemeClr val="lt1"/>
              </a:solidFill>
            </a:endParaRPr>
          </a:p>
          <a:p>
            <a:pPr marL="203200">
              <a:buClr>
                <a:schemeClr val="lt1"/>
              </a:buClr>
              <a:buSzPct val="100000"/>
            </a:pP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203200">
              <a:buClr>
                <a:schemeClr val="lt1"/>
              </a:buClr>
              <a:buSzPct val="100000"/>
            </a:pPr>
            <a:r>
              <a:rPr lang="en-US" sz="1800" dirty="0" smtClean="0">
                <a:solidFill>
                  <a:schemeClr val="lt1"/>
                </a:solidFill>
              </a:rPr>
              <a:t/>
            </a:r>
            <a:br>
              <a:rPr lang="en-US" sz="1800" dirty="0" smtClean="0">
                <a:solidFill>
                  <a:schemeClr val="lt1"/>
                </a:solidFill>
              </a:rPr>
            </a:b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smtClean="0">
              <a:solidFill>
                <a:schemeClr val="lt1"/>
              </a:solidFill>
            </a:endParaRPr>
          </a:p>
          <a:p>
            <a:pPr marL="488950" indent="-285750">
              <a:buClr>
                <a:schemeClr val="lt1"/>
              </a:buClr>
              <a:buSzPct val="100000"/>
              <a:buFont typeface="Arial"/>
              <a:buChar char="•"/>
            </a:pPr>
            <a:endParaRPr lang="en-US" sz="1800" dirty="0">
              <a:solidFill>
                <a:schemeClr val="lt1"/>
              </a:solidFill>
            </a:endParaRPr>
          </a:p>
          <a:p>
            <a:pPr marL="203200">
              <a:buClr>
                <a:schemeClr val="lt1"/>
              </a:buClr>
              <a:buSzPct val="100000"/>
            </a:pPr>
            <a:r>
              <a:rPr lang="en-US" sz="1800" dirty="0" smtClean="0">
                <a:solidFill>
                  <a:schemeClr val="lt1"/>
                </a:solidFill>
              </a:rPr>
              <a:t/>
            </a:r>
            <a:br>
              <a:rPr lang="en-US" sz="1800" dirty="0" smtClean="0">
                <a:solidFill>
                  <a:schemeClr val="lt1"/>
                </a:solidFill>
              </a:rPr>
            </a:br>
            <a:r>
              <a:rPr lang="en-US" sz="1200" dirty="0" smtClean="0">
                <a:solidFill>
                  <a:schemeClr val="lt1"/>
                </a:solidFill>
              </a:rPr>
              <a:t/>
            </a:r>
            <a:br>
              <a:rPr lang="en-US" sz="1200" dirty="0" smtClean="0">
                <a:solidFill>
                  <a:schemeClr val="lt1"/>
                </a:solidFill>
              </a:rPr>
            </a:br>
            <a:endParaRPr lang="en-US" sz="1200" dirty="0" smtClean="0">
              <a:solidFill>
                <a:schemeClr val="lt1"/>
              </a:solidFill>
            </a:endParaRPr>
          </a:p>
          <a:p>
            <a:pPr marL="203200">
              <a:buClr>
                <a:schemeClr val="lt1"/>
              </a:buClr>
              <a:buSzPct val="100000"/>
            </a:pPr>
            <a:endParaRPr lang="en-US" sz="1200" dirty="0">
              <a:solidFill>
                <a:schemeClr val="lt1"/>
              </a:solidFill>
            </a:endParaRPr>
          </a:p>
          <a:p>
            <a:pPr marL="457200" lvl="0" indent="-254000">
              <a:buClr>
                <a:schemeClr val="lt1"/>
              </a:buClr>
              <a:buSzPct val="100000"/>
              <a:buFont typeface="Arial"/>
              <a:buChar char="●"/>
            </a:pPr>
            <a:endParaRPr lang="en-US" sz="1800" dirty="0">
              <a:solidFill>
                <a:schemeClr val="lt1"/>
              </a:solidFill>
            </a:endParaRPr>
          </a:p>
        </p:txBody>
      </p:sp>
      <p:sp>
        <p:nvSpPr>
          <p:cNvPr id="143" name="Shape 143"/>
          <p:cNvSpPr txBox="1"/>
          <p:nvPr/>
        </p:nvSpPr>
        <p:spPr>
          <a:xfrm>
            <a:off x="380775" y="298650"/>
            <a:ext cx="8311218" cy="477900"/>
          </a:xfrm>
          <a:prstGeom prst="rect">
            <a:avLst/>
          </a:prstGeom>
          <a:noFill/>
          <a:ln>
            <a:noFill/>
          </a:ln>
        </p:spPr>
        <p:txBody>
          <a:bodyPr lIns="91425" tIns="91425" rIns="91425" bIns="91425" anchor="t" anchorCtr="0">
            <a:noAutofit/>
          </a:bodyPr>
          <a:lstStyle/>
          <a:p>
            <a:pPr>
              <a:buClr>
                <a:schemeClr val="accent1"/>
              </a:buClr>
              <a:buSzPct val="25000"/>
            </a:pPr>
            <a:r>
              <a:rPr lang="en-US" sz="2400" dirty="0" smtClean="0">
                <a:solidFill>
                  <a:schemeClr val="accent1"/>
                </a:solidFill>
              </a:rPr>
              <a:t>Pipelines Patterns </a:t>
            </a:r>
            <a:r>
              <a:rPr lang="en-US" sz="2400" dirty="0">
                <a:solidFill>
                  <a:schemeClr val="accent1"/>
                </a:solidFill>
              </a:rPr>
              <a:t>– </a:t>
            </a:r>
            <a:r>
              <a:rPr lang="en-US" sz="2400" dirty="0" smtClean="0">
                <a:solidFill>
                  <a:schemeClr val="accent1"/>
                </a:solidFill>
              </a:rPr>
              <a:t>notify pipeline users of execution status</a:t>
            </a:r>
            <a:endParaRPr lang="en-US" sz="2400" dirty="0">
              <a:solidFill>
                <a:schemeClr val="accent1"/>
              </a:solidFill>
            </a:endParaRPr>
          </a:p>
        </p:txBody>
      </p:sp>
    </p:spTree>
    <p:extLst>
      <p:ext uri="{BB962C8B-B14F-4D97-AF65-F5344CB8AC3E}">
        <p14:creationId xmlns:p14="http://schemas.microsoft.com/office/powerpoint/2010/main" val="2458589174"/>
      </p:ext>
    </p:extLst>
  </p:cSld>
  <p:clrMapOvr>
    <a:masterClrMapping/>
  </p:clrMapOvr>
  <p:transition xmlns:p14="http://schemas.microsoft.com/office/powerpoint/2010/main" spd="slow">
    <p:fade/>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Shape 258"/>
          <p:cNvSpPr txBox="1"/>
          <p:nvPr/>
        </p:nvSpPr>
        <p:spPr>
          <a:xfrm>
            <a:off x="225600" y="298650"/>
            <a:ext cx="8692800" cy="5052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chemeClr val="accent1"/>
              </a:buClr>
              <a:buSzPct val="25000"/>
              <a:buFont typeface="Arial"/>
              <a:buNone/>
            </a:pPr>
            <a:r>
              <a:rPr lang="en-US" sz="2400">
                <a:solidFill>
                  <a:schemeClr val="accent1"/>
                </a:solidFill>
              </a:rPr>
              <a:t>Deploying Concourse - Clusters with Bosh</a:t>
            </a:r>
          </a:p>
        </p:txBody>
      </p:sp>
      <p:sp>
        <p:nvSpPr>
          <p:cNvPr id="259" name="Shape 259"/>
          <p:cNvSpPr txBox="1"/>
          <p:nvPr/>
        </p:nvSpPr>
        <p:spPr>
          <a:xfrm>
            <a:off x="602550" y="903000"/>
            <a:ext cx="7843200" cy="2880300"/>
          </a:xfrm>
          <a:prstGeom prst="rect">
            <a:avLst/>
          </a:prstGeom>
          <a:noFill/>
          <a:ln>
            <a:noFill/>
          </a:ln>
        </p:spPr>
        <p:txBody>
          <a:bodyPr lIns="91425" tIns="91425" rIns="91425" bIns="91425" anchor="t" anchorCtr="0">
            <a:noAutofit/>
          </a:bodyPr>
          <a:lstStyle/>
          <a:p>
            <a:pPr marR="0" lvl="0" algn="l" rtl="0">
              <a:lnSpc>
                <a:spcPct val="100000"/>
              </a:lnSpc>
              <a:spcBef>
                <a:spcPts val="0"/>
              </a:spcBef>
              <a:spcAft>
                <a:spcPts val="0"/>
              </a:spcAft>
              <a:buNone/>
            </a:pPr>
            <a:r>
              <a:rPr lang="en-US" sz="1800">
                <a:solidFill>
                  <a:schemeClr val="lt1"/>
                </a:solidFill>
              </a:rPr>
              <a:t>Scalable cluster with health management and rolling upgrades</a:t>
            </a:r>
          </a:p>
          <a:p>
            <a:pPr marR="0" lvl="0" algn="l" rtl="0">
              <a:lnSpc>
                <a:spcPct val="100000"/>
              </a:lnSpc>
              <a:spcBef>
                <a:spcPts val="0"/>
              </a:spcBef>
              <a:spcAft>
                <a:spcPts val="0"/>
              </a:spcAft>
              <a:buNone/>
            </a:pPr>
            <a:endParaRPr sz="1800">
              <a:solidFill>
                <a:schemeClr val="lt1"/>
              </a:solidFill>
            </a:endParaRPr>
          </a:p>
          <a:p>
            <a:pPr marL="457200" marR="0" lvl="0" indent="-342900" algn="l" rtl="0">
              <a:lnSpc>
                <a:spcPct val="100000"/>
              </a:lnSpc>
              <a:spcBef>
                <a:spcPts val="0"/>
              </a:spcBef>
              <a:spcAft>
                <a:spcPts val="0"/>
              </a:spcAft>
              <a:buClr>
                <a:schemeClr val="lt1"/>
              </a:buClr>
              <a:buSzPct val="100000"/>
              <a:buAutoNum type="arabicPeriod"/>
            </a:pPr>
            <a:r>
              <a:rPr lang="en-US" sz="1800">
                <a:solidFill>
                  <a:schemeClr val="lt1"/>
                </a:solidFill>
              </a:rPr>
              <a:t>Setup Bosh Director</a:t>
            </a:r>
          </a:p>
          <a:p>
            <a:pPr marL="457200" marR="0" lvl="0" indent="-342900" algn="l" rtl="0">
              <a:lnSpc>
                <a:spcPct val="100000"/>
              </a:lnSpc>
              <a:spcBef>
                <a:spcPts val="0"/>
              </a:spcBef>
              <a:spcAft>
                <a:spcPts val="0"/>
              </a:spcAft>
              <a:buClr>
                <a:schemeClr val="lt1"/>
              </a:buClr>
              <a:buSzPct val="100000"/>
              <a:buAutoNum type="arabicPeriod"/>
            </a:pPr>
            <a:r>
              <a:rPr lang="en-US" sz="1800">
                <a:solidFill>
                  <a:schemeClr val="lt1"/>
                </a:solidFill>
              </a:rPr>
              <a:t>Define deployment manifest files (Cloud Config + Concourse)</a:t>
            </a:r>
          </a:p>
          <a:p>
            <a:pPr marL="457200" marR="0" lvl="0" indent="-342900" algn="l" rtl="0">
              <a:lnSpc>
                <a:spcPct val="100000"/>
              </a:lnSpc>
              <a:spcBef>
                <a:spcPts val="0"/>
              </a:spcBef>
              <a:spcAft>
                <a:spcPts val="0"/>
              </a:spcAft>
              <a:buClr>
                <a:schemeClr val="lt1"/>
              </a:buClr>
              <a:buSzPct val="100000"/>
              <a:buAutoNum type="arabicPeriod"/>
            </a:pPr>
            <a:r>
              <a:rPr lang="en-US" sz="1800">
                <a:solidFill>
                  <a:schemeClr val="lt1"/>
                </a:solidFill>
              </a:rPr>
              <a:t>Upload Releases and Stemcell files to Bosh Director</a:t>
            </a:r>
          </a:p>
          <a:p>
            <a:pPr marL="457200" marR="0" lvl="0" indent="-342900" algn="l" rtl="0">
              <a:lnSpc>
                <a:spcPct val="100000"/>
              </a:lnSpc>
              <a:spcBef>
                <a:spcPts val="0"/>
              </a:spcBef>
              <a:spcAft>
                <a:spcPts val="0"/>
              </a:spcAft>
              <a:buClr>
                <a:schemeClr val="lt1"/>
              </a:buClr>
              <a:buSzPct val="100000"/>
              <a:buAutoNum type="arabicPeriod"/>
            </a:pPr>
            <a:r>
              <a:rPr lang="en-US" sz="1800">
                <a:solidFill>
                  <a:schemeClr val="lt1"/>
                </a:solidFill>
              </a:rPr>
              <a:t>Deploy!</a:t>
            </a:r>
          </a:p>
        </p:txBody>
      </p:sp>
      <p:sp>
        <p:nvSpPr>
          <p:cNvPr id="260" name="Shape 260"/>
          <p:cNvSpPr/>
          <p:nvPr/>
        </p:nvSpPr>
        <p:spPr>
          <a:xfrm>
            <a:off x="4174950" y="3017850"/>
            <a:ext cx="1098900" cy="8646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US"/>
              <a:t>Bosh</a:t>
            </a:r>
          </a:p>
          <a:p>
            <a:pPr lvl="0">
              <a:spcBef>
                <a:spcPts val="0"/>
              </a:spcBef>
              <a:buNone/>
            </a:pPr>
            <a:r>
              <a:rPr lang="en-US"/>
              <a:t>Director</a:t>
            </a:r>
          </a:p>
        </p:txBody>
      </p:sp>
      <p:sp>
        <p:nvSpPr>
          <p:cNvPr id="261" name="Shape 261"/>
          <p:cNvSpPr/>
          <p:nvPr/>
        </p:nvSpPr>
        <p:spPr>
          <a:xfrm>
            <a:off x="1880950" y="3716825"/>
            <a:ext cx="558468" cy="549450"/>
          </a:xfrm>
          <a:prstGeom prst="flowChartDocumen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US" sz="800"/>
              <a:t>Cloud</a:t>
            </a:r>
          </a:p>
          <a:p>
            <a:pPr lvl="0">
              <a:spcBef>
                <a:spcPts val="0"/>
              </a:spcBef>
              <a:buNone/>
            </a:pPr>
            <a:r>
              <a:rPr lang="en-US" sz="800"/>
              <a:t>Config</a:t>
            </a:r>
          </a:p>
        </p:txBody>
      </p:sp>
      <p:sp>
        <p:nvSpPr>
          <p:cNvPr id="262" name="Shape 262"/>
          <p:cNvSpPr/>
          <p:nvPr/>
        </p:nvSpPr>
        <p:spPr>
          <a:xfrm>
            <a:off x="2178175" y="4080625"/>
            <a:ext cx="766422" cy="549450"/>
          </a:xfrm>
          <a:prstGeom prst="flowChartDocumen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US" sz="800"/>
              <a:t>Concourse</a:t>
            </a:r>
          </a:p>
          <a:p>
            <a:pPr lvl="0" rtl="0">
              <a:spcBef>
                <a:spcPts val="0"/>
              </a:spcBef>
              <a:buNone/>
            </a:pPr>
            <a:r>
              <a:rPr lang="en-US" sz="800"/>
              <a:t>Deployment manifest</a:t>
            </a:r>
          </a:p>
        </p:txBody>
      </p:sp>
      <p:sp>
        <p:nvSpPr>
          <p:cNvPr id="263" name="Shape 263"/>
          <p:cNvSpPr/>
          <p:nvPr/>
        </p:nvSpPr>
        <p:spPr>
          <a:xfrm>
            <a:off x="3268150" y="4080625"/>
            <a:ext cx="766422" cy="306233"/>
          </a:xfrm>
          <a:prstGeom prst="flowChartTerminator">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800"/>
              <a:t>Stemcell</a:t>
            </a:r>
          </a:p>
        </p:txBody>
      </p:sp>
      <p:sp>
        <p:nvSpPr>
          <p:cNvPr id="264" name="Shape 264"/>
          <p:cNvSpPr/>
          <p:nvPr/>
        </p:nvSpPr>
        <p:spPr>
          <a:xfrm>
            <a:off x="3129650" y="3793025"/>
            <a:ext cx="766422" cy="306233"/>
          </a:xfrm>
          <a:prstGeom prst="flowChartTerminator">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US" sz="800"/>
              <a:t>Concourse</a:t>
            </a:r>
          </a:p>
          <a:p>
            <a:pPr lvl="0">
              <a:spcBef>
                <a:spcPts val="0"/>
              </a:spcBef>
              <a:buNone/>
            </a:pPr>
            <a:r>
              <a:rPr lang="en-US" sz="800"/>
              <a:t>Release</a:t>
            </a:r>
          </a:p>
        </p:txBody>
      </p:sp>
      <p:pic>
        <p:nvPicPr>
          <p:cNvPr id="265" name="Shape 265" descr="user.png"/>
          <p:cNvPicPr preferRelativeResize="0"/>
          <p:nvPr/>
        </p:nvPicPr>
        <p:blipFill>
          <a:blip r:embed="rId3">
            <a:alphaModFix/>
          </a:blip>
          <a:stretch>
            <a:fillRect/>
          </a:stretch>
        </p:blipFill>
        <p:spPr>
          <a:xfrm>
            <a:off x="796021" y="2865300"/>
            <a:ext cx="882071" cy="712500"/>
          </a:xfrm>
          <a:prstGeom prst="rect">
            <a:avLst/>
          </a:prstGeom>
          <a:noFill/>
          <a:ln>
            <a:noFill/>
          </a:ln>
        </p:spPr>
      </p:pic>
      <p:sp>
        <p:nvSpPr>
          <p:cNvPr id="266" name="Shape 266"/>
          <p:cNvSpPr txBox="1"/>
          <p:nvPr/>
        </p:nvSpPr>
        <p:spPr>
          <a:xfrm>
            <a:off x="591100" y="3402300"/>
            <a:ext cx="1098900" cy="593700"/>
          </a:xfrm>
          <a:prstGeom prst="rect">
            <a:avLst/>
          </a:prstGeom>
          <a:noFill/>
          <a:ln>
            <a:noFill/>
          </a:ln>
        </p:spPr>
        <p:txBody>
          <a:bodyPr lIns="91425" tIns="91425" rIns="91425" bIns="91425" anchor="ctr" anchorCtr="0">
            <a:noAutofit/>
          </a:bodyPr>
          <a:lstStyle/>
          <a:p>
            <a:pPr lvl="0" algn="ctr" rtl="0">
              <a:spcBef>
                <a:spcPts val="0"/>
              </a:spcBef>
              <a:buNone/>
            </a:pPr>
            <a:r>
              <a:rPr lang="en-US">
                <a:solidFill>
                  <a:schemeClr val="lt1"/>
                </a:solidFill>
              </a:rPr>
              <a:t>Operator</a:t>
            </a:r>
          </a:p>
          <a:p>
            <a:pPr lvl="0" algn="ctr" rtl="0">
              <a:spcBef>
                <a:spcPts val="0"/>
              </a:spcBef>
              <a:buNone/>
            </a:pPr>
            <a:r>
              <a:rPr lang="en-US" sz="1000">
                <a:solidFill>
                  <a:schemeClr val="lt1"/>
                </a:solidFill>
              </a:rPr>
              <a:t>(Bosh cli)</a:t>
            </a:r>
          </a:p>
        </p:txBody>
      </p:sp>
      <p:cxnSp>
        <p:nvCxnSpPr>
          <p:cNvPr id="267" name="Shape 267"/>
          <p:cNvCxnSpPr/>
          <p:nvPr/>
        </p:nvCxnSpPr>
        <p:spPr>
          <a:xfrm>
            <a:off x="1746450" y="3583650"/>
            <a:ext cx="2428500" cy="18900"/>
          </a:xfrm>
          <a:prstGeom prst="straightConnector1">
            <a:avLst/>
          </a:prstGeom>
          <a:noFill/>
          <a:ln w="9525" cap="flat" cmpd="sng">
            <a:solidFill>
              <a:srgbClr val="CFE2F3"/>
            </a:solidFill>
            <a:prstDash val="solid"/>
            <a:round/>
            <a:headEnd type="none" w="lg" len="lg"/>
            <a:tailEnd type="triangle" w="lg" len="lg"/>
          </a:ln>
        </p:spPr>
      </p:cxnSp>
      <p:sp>
        <p:nvSpPr>
          <p:cNvPr id="268" name="Shape 268"/>
          <p:cNvSpPr txBox="1"/>
          <p:nvPr/>
        </p:nvSpPr>
        <p:spPr>
          <a:xfrm>
            <a:off x="2349400" y="3562925"/>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deploy</a:t>
            </a:r>
          </a:p>
        </p:txBody>
      </p:sp>
      <p:sp>
        <p:nvSpPr>
          <p:cNvPr id="269" name="Shape 269"/>
          <p:cNvSpPr/>
          <p:nvPr/>
        </p:nvSpPr>
        <p:spPr>
          <a:xfrm>
            <a:off x="5430775" y="3323025"/>
            <a:ext cx="396300" cy="2253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70" name="Shape 270"/>
          <p:cNvSpPr/>
          <p:nvPr/>
        </p:nvSpPr>
        <p:spPr>
          <a:xfrm>
            <a:off x="6439675" y="2971725"/>
            <a:ext cx="8820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a:spcBef>
                <a:spcPts val="0"/>
              </a:spcBef>
              <a:buNone/>
            </a:pPr>
            <a:r>
              <a:rPr lang="en-US"/>
              <a:t>Web</a:t>
            </a:r>
          </a:p>
        </p:txBody>
      </p:sp>
      <p:sp>
        <p:nvSpPr>
          <p:cNvPr id="271" name="Shape 271"/>
          <p:cNvSpPr/>
          <p:nvPr/>
        </p:nvSpPr>
        <p:spPr>
          <a:xfrm>
            <a:off x="6439675" y="3428925"/>
            <a:ext cx="8820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DB</a:t>
            </a:r>
          </a:p>
        </p:txBody>
      </p:sp>
      <p:sp>
        <p:nvSpPr>
          <p:cNvPr id="272" name="Shape 272"/>
          <p:cNvSpPr/>
          <p:nvPr/>
        </p:nvSpPr>
        <p:spPr>
          <a:xfrm>
            <a:off x="6439675" y="3886125"/>
            <a:ext cx="8820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273" name="Shape 273"/>
          <p:cNvSpPr/>
          <p:nvPr/>
        </p:nvSpPr>
        <p:spPr>
          <a:xfrm>
            <a:off x="6142400" y="2719500"/>
            <a:ext cx="1468200" cy="1712400"/>
          </a:xfrm>
          <a:prstGeom prst="rect">
            <a:avLst/>
          </a:prstGeom>
          <a:noFill/>
          <a:ln w="9525" cap="flat" cmpd="sng">
            <a:solidFill>
              <a:srgbClr val="FFFFFF"/>
            </a:solidFill>
            <a:prstDash val="dash"/>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74" name="Shape 274"/>
          <p:cNvSpPr txBox="1"/>
          <p:nvPr/>
        </p:nvSpPr>
        <p:spPr>
          <a:xfrm>
            <a:off x="6685600" y="2643300"/>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Concourse</a:t>
            </a:r>
          </a:p>
        </p:txBody>
      </p:sp>
      <p:cxnSp>
        <p:nvCxnSpPr>
          <p:cNvPr id="275" name="Shape 275"/>
          <p:cNvCxnSpPr/>
          <p:nvPr/>
        </p:nvCxnSpPr>
        <p:spPr>
          <a:xfrm>
            <a:off x="1746450" y="3126450"/>
            <a:ext cx="2428500" cy="18900"/>
          </a:xfrm>
          <a:prstGeom prst="straightConnector1">
            <a:avLst/>
          </a:prstGeom>
          <a:noFill/>
          <a:ln w="9525" cap="flat" cmpd="sng">
            <a:solidFill>
              <a:srgbClr val="CFE2F3"/>
            </a:solidFill>
            <a:prstDash val="solid"/>
            <a:round/>
            <a:headEnd type="none" w="lg" len="lg"/>
            <a:tailEnd type="triangle" w="lg" len="lg"/>
          </a:ln>
        </p:spPr>
      </p:cxnSp>
      <p:sp>
        <p:nvSpPr>
          <p:cNvPr id="276" name="Shape 276"/>
          <p:cNvSpPr txBox="1"/>
          <p:nvPr/>
        </p:nvSpPr>
        <p:spPr>
          <a:xfrm>
            <a:off x="2349400" y="3105725"/>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Bosh Init</a:t>
            </a:r>
          </a:p>
        </p:txBody>
      </p:sp>
    </p:spTree>
    <p:extLst>
      <p:ext uri="{BB962C8B-B14F-4D97-AF65-F5344CB8AC3E}">
        <p14:creationId xmlns:p14="http://schemas.microsoft.com/office/powerpoint/2010/main" val="7725472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1000"/>
                                        <p:tgtEl>
                                          <p:spTgt spid="276"/>
                                        </p:tgtEl>
                                      </p:cBhvr>
                                    </p:animEffect>
                                  </p:childTnLst>
                                </p:cTn>
                              </p:par>
                              <p:par>
                                <p:cTn id="8" presetID="10" presetClass="entr" presetSubtype="0" fill="hold" nodeType="withEffect">
                                  <p:stCondLst>
                                    <p:cond delay="0"/>
                                  </p:stCondLst>
                                  <p:childTnLst>
                                    <p:set>
                                      <p:cBhvr>
                                        <p:cTn id="9" dur="1" fill="hold">
                                          <p:stCondLst>
                                            <p:cond delay="0"/>
                                          </p:stCondLst>
                                        </p:cTn>
                                        <p:tgtEl>
                                          <p:spTgt spid="275"/>
                                        </p:tgtEl>
                                        <p:attrNameLst>
                                          <p:attrName>style.visibility</p:attrName>
                                        </p:attrNameLst>
                                      </p:cBhvr>
                                      <p:to>
                                        <p:strVal val="visible"/>
                                      </p:to>
                                    </p:set>
                                    <p:animEffect transition="in" filter="fade">
                                      <p:cBhvr>
                                        <p:cTn id="10" dur="1000"/>
                                        <p:tgtEl>
                                          <p:spTgt spid="27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60"/>
                                        </p:tgtEl>
                                        <p:attrNameLst>
                                          <p:attrName>style.visibility</p:attrName>
                                        </p:attrNameLst>
                                      </p:cBhvr>
                                      <p:to>
                                        <p:strVal val="visible"/>
                                      </p:to>
                                    </p:set>
                                    <p:animEffect transition="in" filter="fade">
                                      <p:cBhvr>
                                        <p:cTn id="15" dur="1000"/>
                                        <p:tgtEl>
                                          <p:spTgt spid="26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61"/>
                                        </p:tgtEl>
                                        <p:attrNameLst>
                                          <p:attrName>style.visibility</p:attrName>
                                        </p:attrNameLst>
                                      </p:cBhvr>
                                      <p:to>
                                        <p:strVal val="visible"/>
                                      </p:to>
                                    </p:set>
                                    <p:animEffect transition="in" filter="fade">
                                      <p:cBhvr>
                                        <p:cTn id="20" dur="1000"/>
                                        <p:tgtEl>
                                          <p:spTgt spid="261"/>
                                        </p:tgtEl>
                                      </p:cBhvr>
                                    </p:animEffect>
                                  </p:childTnLst>
                                </p:cTn>
                              </p:par>
                              <p:par>
                                <p:cTn id="21" presetID="10" presetClass="entr" presetSubtype="0" fill="hold" nodeType="withEffect">
                                  <p:stCondLst>
                                    <p:cond delay="0"/>
                                  </p:stCondLst>
                                  <p:childTnLst>
                                    <p:set>
                                      <p:cBhvr>
                                        <p:cTn id="22" dur="1" fill="hold">
                                          <p:stCondLst>
                                            <p:cond delay="0"/>
                                          </p:stCondLst>
                                        </p:cTn>
                                        <p:tgtEl>
                                          <p:spTgt spid="262"/>
                                        </p:tgtEl>
                                        <p:attrNameLst>
                                          <p:attrName>style.visibility</p:attrName>
                                        </p:attrNameLst>
                                      </p:cBhvr>
                                      <p:to>
                                        <p:strVal val="visible"/>
                                      </p:to>
                                    </p:set>
                                    <p:animEffect transition="in" filter="fade">
                                      <p:cBhvr>
                                        <p:cTn id="23" dur="1000"/>
                                        <p:tgtEl>
                                          <p:spTgt spid="26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64"/>
                                        </p:tgtEl>
                                        <p:attrNameLst>
                                          <p:attrName>style.visibility</p:attrName>
                                        </p:attrNameLst>
                                      </p:cBhvr>
                                      <p:to>
                                        <p:strVal val="visible"/>
                                      </p:to>
                                    </p:set>
                                    <p:animEffect transition="in" filter="fade">
                                      <p:cBhvr>
                                        <p:cTn id="28" dur="1000"/>
                                        <p:tgtEl>
                                          <p:spTgt spid="264"/>
                                        </p:tgtEl>
                                      </p:cBhvr>
                                    </p:animEffect>
                                  </p:childTnLst>
                                </p:cTn>
                              </p:par>
                              <p:par>
                                <p:cTn id="29" presetID="10" presetClass="entr" presetSubtype="0" fill="hold" nodeType="withEffect">
                                  <p:stCondLst>
                                    <p:cond delay="0"/>
                                  </p:stCondLst>
                                  <p:childTnLst>
                                    <p:set>
                                      <p:cBhvr>
                                        <p:cTn id="30" dur="1" fill="hold">
                                          <p:stCondLst>
                                            <p:cond delay="0"/>
                                          </p:stCondLst>
                                        </p:cTn>
                                        <p:tgtEl>
                                          <p:spTgt spid="263"/>
                                        </p:tgtEl>
                                        <p:attrNameLst>
                                          <p:attrName>style.visibility</p:attrName>
                                        </p:attrNameLst>
                                      </p:cBhvr>
                                      <p:to>
                                        <p:strVal val="visible"/>
                                      </p:to>
                                    </p:set>
                                    <p:animEffect transition="in" filter="fade">
                                      <p:cBhvr>
                                        <p:cTn id="31" dur="1000"/>
                                        <p:tgtEl>
                                          <p:spTgt spid="26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67"/>
                                        </p:tgtEl>
                                        <p:attrNameLst>
                                          <p:attrName>style.visibility</p:attrName>
                                        </p:attrNameLst>
                                      </p:cBhvr>
                                      <p:to>
                                        <p:strVal val="visible"/>
                                      </p:to>
                                    </p:set>
                                    <p:animEffect transition="in" filter="fade">
                                      <p:cBhvr>
                                        <p:cTn id="36" dur="1000"/>
                                        <p:tgtEl>
                                          <p:spTgt spid="267"/>
                                        </p:tgtEl>
                                      </p:cBhvr>
                                    </p:animEffect>
                                  </p:childTnLst>
                                </p:cTn>
                              </p:par>
                              <p:par>
                                <p:cTn id="37" presetID="10" presetClass="entr" presetSubtype="0" fill="hold" nodeType="withEffect">
                                  <p:stCondLst>
                                    <p:cond delay="0"/>
                                  </p:stCondLst>
                                  <p:childTnLst>
                                    <p:set>
                                      <p:cBhvr>
                                        <p:cTn id="38" dur="1" fill="hold">
                                          <p:stCondLst>
                                            <p:cond delay="0"/>
                                          </p:stCondLst>
                                        </p:cTn>
                                        <p:tgtEl>
                                          <p:spTgt spid="268"/>
                                        </p:tgtEl>
                                        <p:attrNameLst>
                                          <p:attrName>style.visibility</p:attrName>
                                        </p:attrNameLst>
                                      </p:cBhvr>
                                      <p:to>
                                        <p:strVal val="visible"/>
                                      </p:to>
                                    </p:set>
                                    <p:animEffect transition="in" filter="fade">
                                      <p:cBhvr>
                                        <p:cTn id="39" dur="1000"/>
                                        <p:tgtEl>
                                          <p:spTgt spid="268"/>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69"/>
                                        </p:tgtEl>
                                        <p:attrNameLst>
                                          <p:attrName>style.visibility</p:attrName>
                                        </p:attrNameLst>
                                      </p:cBhvr>
                                      <p:to>
                                        <p:strVal val="visible"/>
                                      </p:to>
                                    </p:set>
                                    <p:animEffect transition="in" filter="fade">
                                      <p:cBhvr>
                                        <p:cTn id="44" dur="1000"/>
                                        <p:tgtEl>
                                          <p:spTgt spid="269"/>
                                        </p:tgtEl>
                                      </p:cBhvr>
                                    </p:animEffect>
                                  </p:childTnLst>
                                </p:cTn>
                              </p:par>
                              <p:par>
                                <p:cTn id="45" presetID="10" presetClass="entr" presetSubtype="0" fill="hold" nodeType="withEffect">
                                  <p:stCondLst>
                                    <p:cond delay="0"/>
                                  </p:stCondLst>
                                  <p:childTnLst>
                                    <p:set>
                                      <p:cBhvr>
                                        <p:cTn id="46" dur="1" fill="hold">
                                          <p:stCondLst>
                                            <p:cond delay="0"/>
                                          </p:stCondLst>
                                        </p:cTn>
                                        <p:tgtEl>
                                          <p:spTgt spid="270"/>
                                        </p:tgtEl>
                                        <p:attrNameLst>
                                          <p:attrName>style.visibility</p:attrName>
                                        </p:attrNameLst>
                                      </p:cBhvr>
                                      <p:to>
                                        <p:strVal val="visible"/>
                                      </p:to>
                                    </p:set>
                                    <p:animEffect transition="in" filter="fade">
                                      <p:cBhvr>
                                        <p:cTn id="47" dur="1000"/>
                                        <p:tgtEl>
                                          <p:spTgt spid="270"/>
                                        </p:tgtEl>
                                      </p:cBhvr>
                                    </p:animEffect>
                                  </p:childTnLst>
                                </p:cTn>
                              </p:par>
                              <p:par>
                                <p:cTn id="48" presetID="10" presetClass="entr" presetSubtype="0" fill="hold" nodeType="withEffect">
                                  <p:stCondLst>
                                    <p:cond delay="0"/>
                                  </p:stCondLst>
                                  <p:childTnLst>
                                    <p:set>
                                      <p:cBhvr>
                                        <p:cTn id="49" dur="1" fill="hold">
                                          <p:stCondLst>
                                            <p:cond delay="0"/>
                                          </p:stCondLst>
                                        </p:cTn>
                                        <p:tgtEl>
                                          <p:spTgt spid="271"/>
                                        </p:tgtEl>
                                        <p:attrNameLst>
                                          <p:attrName>style.visibility</p:attrName>
                                        </p:attrNameLst>
                                      </p:cBhvr>
                                      <p:to>
                                        <p:strVal val="visible"/>
                                      </p:to>
                                    </p:set>
                                    <p:animEffect transition="in" filter="fade">
                                      <p:cBhvr>
                                        <p:cTn id="50" dur="1000"/>
                                        <p:tgtEl>
                                          <p:spTgt spid="271"/>
                                        </p:tgtEl>
                                      </p:cBhvr>
                                    </p:animEffect>
                                  </p:childTnLst>
                                </p:cTn>
                              </p:par>
                              <p:par>
                                <p:cTn id="51" presetID="10" presetClass="entr" presetSubtype="0" fill="hold" nodeType="withEffect">
                                  <p:stCondLst>
                                    <p:cond delay="0"/>
                                  </p:stCondLst>
                                  <p:childTnLst>
                                    <p:set>
                                      <p:cBhvr>
                                        <p:cTn id="52" dur="1" fill="hold">
                                          <p:stCondLst>
                                            <p:cond delay="0"/>
                                          </p:stCondLst>
                                        </p:cTn>
                                        <p:tgtEl>
                                          <p:spTgt spid="272"/>
                                        </p:tgtEl>
                                        <p:attrNameLst>
                                          <p:attrName>style.visibility</p:attrName>
                                        </p:attrNameLst>
                                      </p:cBhvr>
                                      <p:to>
                                        <p:strVal val="visible"/>
                                      </p:to>
                                    </p:set>
                                    <p:animEffect transition="in" filter="fade">
                                      <p:cBhvr>
                                        <p:cTn id="53" dur="1000"/>
                                        <p:tgtEl>
                                          <p:spTgt spid="272"/>
                                        </p:tgtEl>
                                      </p:cBhvr>
                                    </p:animEffect>
                                  </p:childTnLst>
                                </p:cTn>
                              </p:par>
                              <p:par>
                                <p:cTn id="54" presetID="10" presetClass="entr" presetSubtype="0" fill="hold" nodeType="withEffect">
                                  <p:stCondLst>
                                    <p:cond delay="0"/>
                                  </p:stCondLst>
                                  <p:childTnLst>
                                    <p:set>
                                      <p:cBhvr>
                                        <p:cTn id="55" dur="1" fill="hold">
                                          <p:stCondLst>
                                            <p:cond delay="0"/>
                                          </p:stCondLst>
                                        </p:cTn>
                                        <p:tgtEl>
                                          <p:spTgt spid="273"/>
                                        </p:tgtEl>
                                        <p:attrNameLst>
                                          <p:attrName>style.visibility</p:attrName>
                                        </p:attrNameLst>
                                      </p:cBhvr>
                                      <p:to>
                                        <p:strVal val="visible"/>
                                      </p:to>
                                    </p:set>
                                    <p:animEffect transition="in" filter="fade">
                                      <p:cBhvr>
                                        <p:cTn id="56" dur="1000"/>
                                        <p:tgtEl>
                                          <p:spTgt spid="273"/>
                                        </p:tgtEl>
                                      </p:cBhvr>
                                    </p:animEffect>
                                  </p:childTnLst>
                                </p:cTn>
                              </p:par>
                              <p:par>
                                <p:cTn id="57" presetID="10" presetClass="entr" presetSubtype="0" fill="hold" nodeType="withEffect">
                                  <p:stCondLst>
                                    <p:cond delay="0"/>
                                  </p:stCondLst>
                                  <p:childTnLst>
                                    <p:set>
                                      <p:cBhvr>
                                        <p:cTn id="58" dur="1" fill="hold">
                                          <p:stCondLst>
                                            <p:cond delay="0"/>
                                          </p:stCondLst>
                                        </p:cTn>
                                        <p:tgtEl>
                                          <p:spTgt spid="274"/>
                                        </p:tgtEl>
                                        <p:attrNameLst>
                                          <p:attrName>style.visibility</p:attrName>
                                        </p:attrNameLst>
                                      </p:cBhvr>
                                      <p:to>
                                        <p:strVal val="visible"/>
                                      </p:to>
                                    </p:set>
                                    <p:animEffect transition="in" filter="fade">
                                      <p:cBhvr>
                                        <p:cTn id="59" dur="1000"/>
                                        <p:tgtEl>
                                          <p:spTgt spid="2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Shape 282"/>
          <p:cNvSpPr txBox="1"/>
          <p:nvPr/>
        </p:nvSpPr>
        <p:spPr>
          <a:xfrm>
            <a:off x="225600" y="298650"/>
            <a:ext cx="8692800" cy="5052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chemeClr val="accent1"/>
              </a:buClr>
              <a:buSzPct val="25000"/>
              <a:buFont typeface="Arial"/>
              <a:buNone/>
            </a:pPr>
            <a:r>
              <a:rPr lang="en-US" sz="2400">
                <a:solidFill>
                  <a:schemeClr val="accent1"/>
                </a:solidFill>
              </a:rPr>
              <a:t>Deploying Concourse - Clusters with Bosh (cont.)</a:t>
            </a:r>
          </a:p>
        </p:txBody>
      </p:sp>
      <p:sp>
        <p:nvSpPr>
          <p:cNvPr id="283" name="Shape 283"/>
          <p:cNvSpPr txBox="1"/>
          <p:nvPr/>
        </p:nvSpPr>
        <p:spPr>
          <a:xfrm>
            <a:off x="602550" y="826800"/>
            <a:ext cx="8316000" cy="2880300"/>
          </a:xfrm>
          <a:prstGeom prst="rect">
            <a:avLst/>
          </a:prstGeom>
          <a:noFill/>
          <a:ln>
            <a:noFill/>
          </a:ln>
        </p:spPr>
        <p:txBody>
          <a:bodyPr lIns="91425" tIns="91425" rIns="91425" bIns="91425" anchor="t" anchorCtr="0">
            <a:noAutofit/>
          </a:bodyPr>
          <a:lstStyle/>
          <a:p>
            <a:pPr marR="0" lvl="0" algn="l" rtl="0">
              <a:lnSpc>
                <a:spcPct val="100000"/>
              </a:lnSpc>
              <a:spcBef>
                <a:spcPts val="0"/>
              </a:spcBef>
              <a:spcAft>
                <a:spcPts val="0"/>
              </a:spcAft>
              <a:buNone/>
            </a:pPr>
            <a:r>
              <a:rPr lang="en-US" sz="1800">
                <a:solidFill>
                  <a:schemeClr val="lt1"/>
                </a:solidFill>
              </a:rPr>
              <a:t>One Bosh Director can deploy and manage multiple Concourse instances</a:t>
            </a:r>
          </a:p>
          <a:p>
            <a:pPr marR="0" lvl="0" algn="l" rtl="0">
              <a:lnSpc>
                <a:spcPct val="100000"/>
              </a:lnSpc>
              <a:spcBef>
                <a:spcPts val="0"/>
              </a:spcBef>
              <a:spcAft>
                <a:spcPts val="0"/>
              </a:spcAft>
              <a:buNone/>
            </a:pPr>
            <a:endParaRPr sz="1800">
              <a:solidFill>
                <a:schemeClr val="lt1"/>
              </a:solidFill>
            </a:endParaRPr>
          </a:p>
        </p:txBody>
      </p:sp>
      <p:sp>
        <p:nvSpPr>
          <p:cNvPr id="284" name="Shape 284"/>
          <p:cNvSpPr/>
          <p:nvPr/>
        </p:nvSpPr>
        <p:spPr>
          <a:xfrm>
            <a:off x="4174950" y="1463950"/>
            <a:ext cx="1098900" cy="29889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Bosh</a:t>
            </a:r>
          </a:p>
          <a:p>
            <a:pPr lvl="0" algn="ctr" rtl="0">
              <a:spcBef>
                <a:spcPts val="0"/>
              </a:spcBef>
              <a:buNone/>
            </a:pPr>
            <a:r>
              <a:rPr lang="en-US"/>
              <a:t>Director</a:t>
            </a:r>
          </a:p>
        </p:txBody>
      </p:sp>
      <p:sp>
        <p:nvSpPr>
          <p:cNvPr id="285" name="Shape 285"/>
          <p:cNvSpPr/>
          <p:nvPr/>
        </p:nvSpPr>
        <p:spPr>
          <a:xfrm>
            <a:off x="1935525" y="1378725"/>
            <a:ext cx="558468" cy="549450"/>
          </a:xfrm>
          <a:prstGeom prst="flowChartDocumen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800"/>
              <a:t>Cloud</a:t>
            </a:r>
          </a:p>
          <a:p>
            <a:pPr lvl="0" rtl="0">
              <a:spcBef>
                <a:spcPts val="0"/>
              </a:spcBef>
              <a:buNone/>
            </a:pPr>
            <a:r>
              <a:rPr lang="en-US" sz="800"/>
              <a:t>Config 1</a:t>
            </a:r>
          </a:p>
        </p:txBody>
      </p:sp>
      <p:sp>
        <p:nvSpPr>
          <p:cNvPr id="286" name="Shape 286"/>
          <p:cNvSpPr/>
          <p:nvPr/>
        </p:nvSpPr>
        <p:spPr>
          <a:xfrm>
            <a:off x="2577487" y="1378725"/>
            <a:ext cx="766422" cy="549450"/>
          </a:xfrm>
          <a:prstGeom prst="flowChartDocumen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800"/>
              <a:t>Concourse</a:t>
            </a:r>
          </a:p>
          <a:p>
            <a:pPr lvl="0" rtl="0">
              <a:spcBef>
                <a:spcPts val="0"/>
              </a:spcBef>
              <a:buNone/>
            </a:pPr>
            <a:r>
              <a:rPr lang="en-US" sz="800"/>
              <a:t>Deployment manifest 1</a:t>
            </a:r>
          </a:p>
        </p:txBody>
      </p:sp>
      <p:pic>
        <p:nvPicPr>
          <p:cNvPr id="287" name="Shape 287" descr="user.png"/>
          <p:cNvPicPr preferRelativeResize="0"/>
          <p:nvPr/>
        </p:nvPicPr>
        <p:blipFill>
          <a:blip r:embed="rId3">
            <a:alphaModFix/>
          </a:blip>
          <a:stretch>
            <a:fillRect/>
          </a:stretch>
        </p:blipFill>
        <p:spPr>
          <a:xfrm>
            <a:off x="567421" y="2179500"/>
            <a:ext cx="882071" cy="712500"/>
          </a:xfrm>
          <a:prstGeom prst="rect">
            <a:avLst/>
          </a:prstGeom>
          <a:noFill/>
          <a:ln>
            <a:noFill/>
          </a:ln>
        </p:spPr>
      </p:pic>
      <p:sp>
        <p:nvSpPr>
          <p:cNvPr id="288" name="Shape 288"/>
          <p:cNvSpPr txBox="1"/>
          <p:nvPr/>
        </p:nvSpPr>
        <p:spPr>
          <a:xfrm>
            <a:off x="362500" y="2716500"/>
            <a:ext cx="1098900" cy="593700"/>
          </a:xfrm>
          <a:prstGeom prst="rect">
            <a:avLst/>
          </a:prstGeom>
          <a:noFill/>
          <a:ln>
            <a:noFill/>
          </a:ln>
        </p:spPr>
        <p:txBody>
          <a:bodyPr lIns="91425" tIns="91425" rIns="91425" bIns="91425" anchor="ctr" anchorCtr="0">
            <a:noAutofit/>
          </a:bodyPr>
          <a:lstStyle/>
          <a:p>
            <a:pPr lvl="0" algn="ctr" rtl="0">
              <a:spcBef>
                <a:spcPts val="0"/>
              </a:spcBef>
              <a:buNone/>
            </a:pPr>
            <a:r>
              <a:rPr lang="en-US">
                <a:solidFill>
                  <a:schemeClr val="lt1"/>
                </a:solidFill>
              </a:rPr>
              <a:t>Operator</a:t>
            </a:r>
          </a:p>
          <a:p>
            <a:pPr lvl="0" algn="ctr" rtl="0">
              <a:spcBef>
                <a:spcPts val="0"/>
              </a:spcBef>
              <a:buNone/>
            </a:pPr>
            <a:r>
              <a:rPr lang="en-US" sz="1000">
                <a:solidFill>
                  <a:schemeClr val="lt1"/>
                </a:solidFill>
              </a:rPr>
              <a:t>(Bosh cli)</a:t>
            </a:r>
          </a:p>
        </p:txBody>
      </p:sp>
      <p:cxnSp>
        <p:nvCxnSpPr>
          <p:cNvPr id="289" name="Shape 289"/>
          <p:cNvCxnSpPr/>
          <p:nvPr/>
        </p:nvCxnSpPr>
        <p:spPr>
          <a:xfrm>
            <a:off x="1746450" y="1983450"/>
            <a:ext cx="2428500" cy="18900"/>
          </a:xfrm>
          <a:prstGeom prst="straightConnector1">
            <a:avLst/>
          </a:prstGeom>
          <a:noFill/>
          <a:ln w="9525" cap="flat" cmpd="sng">
            <a:solidFill>
              <a:srgbClr val="CFE2F3"/>
            </a:solidFill>
            <a:prstDash val="solid"/>
            <a:round/>
            <a:headEnd type="none" w="lg" len="lg"/>
            <a:tailEnd type="triangle" w="lg" len="lg"/>
          </a:ln>
        </p:spPr>
      </p:cxnSp>
      <p:sp>
        <p:nvSpPr>
          <p:cNvPr id="290" name="Shape 290"/>
          <p:cNvSpPr txBox="1"/>
          <p:nvPr/>
        </p:nvSpPr>
        <p:spPr>
          <a:xfrm>
            <a:off x="2349400" y="1962725"/>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deploy / update</a:t>
            </a:r>
          </a:p>
        </p:txBody>
      </p:sp>
      <p:sp>
        <p:nvSpPr>
          <p:cNvPr id="291" name="Shape 291"/>
          <p:cNvSpPr/>
          <p:nvPr/>
        </p:nvSpPr>
        <p:spPr>
          <a:xfrm>
            <a:off x="5506975" y="1875225"/>
            <a:ext cx="396300" cy="2253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92" name="Shape 292"/>
          <p:cNvSpPr/>
          <p:nvPr/>
        </p:nvSpPr>
        <p:spPr>
          <a:xfrm>
            <a:off x="6363475" y="1676325"/>
            <a:ext cx="5586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Web</a:t>
            </a:r>
          </a:p>
        </p:txBody>
      </p:sp>
      <p:sp>
        <p:nvSpPr>
          <p:cNvPr id="293" name="Shape 293"/>
          <p:cNvSpPr/>
          <p:nvPr/>
        </p:nvSpPr>
        <p:spPr>
          <a:xfrm>
            <a:off x="7049275" y="1676325"/>
            <a:ext cx="5586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DB</a:t>
            </a:r>
          </a:p>
        </p:txBody>
      </p:sp>
      <p:sp>
        <p:nvSpPr>
          <p:cNvPr id="294" name="Shape 294"/>
          <p:cNvSpPr/>
          <p:nvPr/>
        </p:nvSpPr>
        <p:spPr>
          <a:xfrm>
            <a:off x="7735075" y="16763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295" name="Shape 295"/>
          <p:cNvSpPr/>
          <p:nvPr/>
        </p:nvSpPr>
        <p:spPr>
          <a:xfrm>
            <a:off x="6142400" y="1424100"/>
            <a:ext cx="2655000" cy="895200"/>
          </a:xfrm>
          <a:prstGeom prst="rect">
            <a:avLst/>
          </a:prstGeom>
          <a:noFill/>
          <a:ln w="9525" cap="flat" cmpd="sng">
            <a:solidFill>
              <a:srgbClr val="FFFFFF"/>
            </a:solidFill>
            <a:prstDash val="dash"/>
            <a:round/>
            <a:headEnd type="none" w="med" len="med"/>
            <a:tailEnd type="none" w="med" len="med"/>
          </a:ln>
        </p:spPr>
        <p:txBody>
          <a:bodyPr lIns="91425" tIns="91425" rIns="91425" bIns="91425" anchor="ctr" anchorCtr="0">
            <a:noAutofit/>
          </a:bodyPr>
          <a:lstStyle/>
          <a:p>
            <a:pPr marL="1371600" lvl="0" indent="457200">
              <a:spcBef>
                <a:spcPts val="0"/>
              </a:spcBef>
              <a:buNone/>
            </a:pPr>
            <a:r>
              <a:rPr lang="en-US"/>
              <a:t>					</a:t>
            </a:r>
          </a:p>
        </p:txBody>
      </p:sp>
      <p:sp>
        <p:nvSpPr>
          <p:cNvPr id="296" name="Shape 296"/>
          <p:cNvSpPr txBox="1"/>
          <p:nvPr/>
        </p:nvSpPr>
        <p:spPr>
          <a:xfrm>
            <a:off x="7828600" y="1347900"/>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Concourse 1</a:t>
            </a:r>
          </a:p>
        </p:txBody>
      </p:sp>
      <p:sp>
        <p:nvSpPr>
          <p:cNvPr id="297" name="Shape 297"/>
          <p:cNvSpPr/>
          <p:nvPr/>
        </p:nvSpPr>
        <p:spPr>
          <a:xfrm>
            <a:off x="1935525" y="2445525"/>
            <a:ext cx="558468" cy="549450"/>
          </a:xfrm>
          <a:prstGeom prst="flowChartDocumen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800"/>
              <a:t>Cloud</a:t>
            </a:r>
          </a:p>
          <a:p>
            <a:pPr lvl="0" rtl="0">
              <a:spcBef>
                <a:spcPts val="0"/>
              </a:spcBef>
              <a:buNone/>
            </a:pPr>
            <a:r>
              <a:rPr lang="en-US" sz="800"/>
              <a:t>Config 2</a:t>
            </a:r>
          </a:p>
        </p:txBody>
      </p:sp>
      <p:sp>
        <p:nvSpPr>
          <p:cNvPr id="298" name="Shape 298"/>
          <p:cNvSpPr/>
          <p:nvPr/>
        </p:nvSpPr>
        <p:spPr>
          <a:xfrm>
            <a:off x="2577487" y="2445525"/>
            <a:ext cx="766422" cy="549450"/>
          </a:xfrm>
          <a:prstGeom prst="flowChartDocumen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800"/>
              <a:t>Concourse</a:t>
            </a:r>
          </a:p>
          <a:p>
            <a:pPr lvl="0" rtl="0">
              <a:spcBef>
                <a:spcPts val="0"/>
              </a:spcBef>
              <a:buNone/>
            </a:pPr>
            <a:r>
              <a:rPr lang="en-US" sz="800"/>
              <a:t>Deployment manifest 2</a:t>
            </a:r>
          </a:p>
        </p:txBody>
      </p:sp>
      <p:cxnSp>
        <p:nvCxnSpPr>
          <p:cNvPr id="299" name="Shape 299"/>
          <p:cNvCxnSpPr/>
          <p:nvPr/>
        </p:nvCxnSpPr>
        <p:spPr>
          <a:xfrm>
            <a:off x="1746450" y="3050250"/>
            <a:ext cx="2428500" cy="18900"/>
          </a:xfrm>
          <a:prstGeom prst="straightConnector1">
            <a:avLst/>
          </a:prstGeom>
          <a:noFill/>
          <a:ln w="9525" cap="flat" cmpd="sng">
            <a:solidFill>
              <a:srgbClr val="CFE2F3"/>
            </a:solidFill>
            <a:prstDash val="solid"/>
            <a:round/>
            <a:headEnd type="none" w="lg" len="lg"/>
            <a:tailEnd type="triangle" w="lg" len="lg"/>
          </a:ln>
        </p:spPr>
      </p:cxnSp>
      <p:sp>
        <p:nvSpPr>
          <p:cNvPr id="300" name="Shape 300"/>
          <p:cNvSpPr txBox="1"/>
          <p:nvPr/>
        </p:nvSpPr>
        <p:spPr>
          <a:xfrm>
            <a:off x="2349400" y="3029525"/>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deploy / update</a:t>
            </a:r>
          </a:p>
        </p:txBody>
      </p:sp>
      <p:sp>
        <p:nvSpPr>
          <p:cNvPr id="301" name="Shape 301"/>
          <p:cNvSpPr/>
          <p:nvPr/>
        </p:nvSpPr>
        <p:spPr>
          <a:xfrm>
            <a:off x="7811275" y="17525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02" name="Shape 302"/>
          <p:cNvSpPr/>
          <p:nvPr/>
        </p:nvSpPr>
        <p:spPr>
          <a:xfrm>
            <a:off x="7887475" y="18287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03" name="Shape 303"/>
          <p:cNvSpPr/>
          <p:nvPr/>
        </p:nvSpPr>
        <p:spPr>
          <a:xfrm>
            <a:off x="6363475" y="2743125"/>
            <a:ext cx="5586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Web</a:t>
            </a:r>
          </a:p>
        </p:txBody>
      </p:sp>
      <p:sp>
        <p:nvSpPr>
          <p:cNvPr id="304" name="Shape 304"/>
          <p:cNvSpPr/>
          <p:nvPr/>
        </p:nvSpPr>
        <p:spPr>
          <a:xfrm>
            <a:off x="7049275" y="2743125"/>
            <a:ext cx="5586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DB</a:t>
            </a:r>
          </a:p>
        </p:txBody>
      </p:sp>
      <p:sp>
        <p:nvSpPr>
          <p:cNvPr id="305" name="Shape 305"/>
          <p:cNvSpPr/>
          <p:nvPr/>
        </p:nvSpPr>
        <p:spPr>
          <a:xfrm>
            <a:off x="7735075" y="27431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06" name="Shape 306"/>
          <p:cNvSpPr/>
          <p:nvPr/>
        </p:nvSpPr>
        <p:spPr>
          <a:xfrm>
            <a:off x="6142400" y="2490900"/>
            <a:ext cx="2655000" cy="895200"/>
          </a:xfrm>
          <a:prstGeom prst="rect">
            <a:avLst/>
          </a:prstGeom>
          <a:noFill/>
          <a:ln w="9525" cap="flat" cmpd="sng">
            <a:solidFill>
              <a:srgbClr val="FFFFFF"/>
            </a:solidFill>
            <a:prstDash val="dash"/>
            <a:round/>
            <a:headEnd type="none" w="med" len="med"/>
            <a:tailEnd type="none" w="med" len="med"/>
          </a:ln>
        </p:spPr>
        <p:txBody>
          <a:bodyPr lIns="91425" tIns="91425" rIns="91425" bIns="91425" anchor="ctr" anchorCtr="0">
            <a:noAutofit/>
          </a:bodyPr>
          <a:lstStyle/>
          <a:p>
            <a:pPr marL="1371600" lvl="0" indent="457200" rtl="0">
              <a:spcBef>
                <a:spcPts val="0"/>
              </a:spcBef>
              <a:buNone/>
            </a:pPr>
            <a:r>
              <a:rPr lang="en-US"/>
              <a:t>					</a:t>
            </a:r>
          </a:p>
        </p:txBody>
      </p:sp>
      <p:sp>
        <p:nvSpPr>
          <p:cNvPr id="307" name="Shape 307"/>
          <p:cNvSpPr txBox="1"/>
          <p:nvPr/>
        </p:nvSpPr>
        <p:spPr>
          <a:xfrm>
            <a:off x="7828600" y="2414700"/>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Concourse 2</a:t>
            </a:r>
          </a:p>
        </p:txBody>
      </p:sp>
      <p:sp>
        <p:nvSpPr>
          <p:cNvPr id="308" name="Shape 308"/>
          <p:cNvSpPr/>
          <p:nvPr/>
        </p:nvSpPr>
        <p:spPr>
          <a:xfrm>
            <a:off x="7811275" y="28193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09" name="Shape 309"/>
          <p:cNvSpPr/>
          <p:nvPr/>
        </p:nvSpPr>
        <p:spPr>
          <a:xfrm>
            <a:off x="7887475" y="28955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10" name="Shape 310"/>
          <p:cNvSpPr/>
          <p:nvPr/>
        </p:nvSpPr>
        <p:spPr>
          <a:xfrm>
            <a:off x="6363475" y="3809925"/>
            <a:ext cx="5586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Web</a:t>
            </a:r>
          </a:p>
        </p:txBody>
      </p:sp>
      <p:sp>
        <p:nvSpPr>
          <p:cNvPr id="311" name="Shape 311"/>
          <p:cNvSpPr/>
          <p:nvPr/>
        </p:nvSpPr>
        <p:spPr>
          <a:xfrm>
            <a:off x="7049275" y="3809925"/>
            <a:ext cx="5586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DB</a:t>
            </a:r>
          </a:p>
        </p:txBody>
      </p:sp>
      <p:sp>
        <p:nvSpPr>
          <p:cNvPr id="312" name="Shape 312"/>
          <p:cNvSpPr/>
          <p:nvPr/>
        </p:nvSpPr>
        <p:spPr>
          <a:xfrm>
            <a:off x="7735075" y="38099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13" name="Shape 313"/>
          <p:cNvSpPr/>
          <p:nvPr/>
        </p:nvSpPr>
        <p:spPr>
          <a:xfrm>
            <a:off x="6142400" y="3557700"/>
            <a:ext cx="2655000" cy="895200"/>
          </a:xfrm>
          <a:prstGeom prst="rect">
            <a:avLst/>
          </a:prstGeom>
          <a:noFill/>
          <a:ln w="9525" cap="flat" cmpd="sng">
            <a:solidFill>
              <a:srgbClr val="FFFFFF"/>
            </a:solidFill>
            <a:prstDash val="dash"/>
            <a:round/>
            <a:headEnd type="none" w="med" len="med"/>
            <a:tailEnd type="none" w="med" len="med"/>
          </a:ln>
        </p:spPr>
        <p:txBody>
          <a:bodyPr lIns="91425" tIns="91425" rIns="91425" bIns="91425" anchor="ctr" anchorCtr="0">
            <a:noAutofit/>
          </a:bodyPr>
          <a:lstStyle/>
          <a:p>
            <a:pPr marL="1371600" lvl="0" indent="457200" rtl="0">
              <a:spcBef>
                <a:spcPts val="0"/>
              </a:spcBef>
              <a:buNone/>
            </a:pPr>
            <a:r>
              <a:rPr lang="en-US"/>
              <a:t>					</a:t>
            </a:r>
          </a:p>
        </p:txBody>
      </p:sp>
      <p:sp>
        <p:nvSpPr>
          <p:cNvPr id="314" name="Shape 314"/>
          <p:cNvSpPr txBox="1"/>
          <p:nvPr/>
        </p:nvSpPr>
        <p:spPr>
          <a:xfrm>
            <a:off x="7828600" y="3481500"/>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Concourse 3</a:t>
            </a:r>
          </a:p>
        </p:txBody>
      </p:sp>
      <p:sp>
        <p:nvSpPr>
          <p:cNvPr id="315" name="Shape 315"/>
          <p:cNvSpPr/>
          <p:nvPr/>
        </p:nvSpPr>
        <p:spPr>
          <a:xfrm>
            <a:off x="7811275" y="38861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16" name="Shape 316"/>
          <p:cNvSpPr/>
          <p:nvPr/>
        </p:nvSpPr>
        <p:spPr>
          <a:xfrm>
            <a:off x="7887475" y="39623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17" name="Shape 317"/>
          <p:cNvSpPr/>
          <p:nvPr/>
        </p:nvSpPr>
        <p:spPr>
          <a:xfrm>
            <a:off x="1935525" y="3512325"/>
            <a:ext cx="558468" cy="549450"/>
          </a:xfrm>
          <a:prstGeom prst="flowChartDocumen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800"/>
              <a:t>Cloud</a:t>
            </a:r>
          </a:p>
          <a:p>
            <a:pPr lvl="0" rtl="0">
              <a:spcBef>
                <a:spcPts val="0"/>
              </a:spcBef>
              <a:buNone/>
            </a:pPr>
            <a:r>
              <a:rPr lang="en-US" sz="800"/>
              <a:t>Config 3</a:t>
            </a:r>
          </a:p>
        </p:txBody>
      </p:sp>
      <p:sp>
        <p:nvSpPr>
          <p:cNvPr id="318" name="Shape 318"/>
          <p:cNvSpPr/>
          <p:nvPr/>
        </p:nvSpPr>
        <p:spPr>
          <a:xfrm>
            <a:off x="2577487" y="3512325"/>
            <a:ext cx="766422" cy="549450"/>
          </a:xfrm>
          <a:prstGeom prst="flowChartDocumen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800"/>
              <a:t>Concourse</a:t>
            </a:r>
          </a:p>
          <a:p>
            <a:pPr lvl="0" rtl="0">
              <a:spcBef>
                <a:spcPts val="0"/>
              </a:spcBef>
              <a:buNone/>
            </a:pPr>
            <a:r>
              <a:rPr lang="en-US" sz="800"/>
              <a:t>Deployment manifest 3</a:t>
            </a:r>
          </a:p>
        </p:txBody>
      </p:sp>
      <p:cxnSp>
        <p:nvCxnSpPr>
          <p:cNvPr id="319" name="Shape 319"/>
          <p:cNvCxnSpPr/>
          <p:nvPr/>
        </p:nvCxnSpPr>
        <p:spPr>
          <a:xfrm>
            <a:off x="1746450" y="4117050"/>
            <a:ext cx="2428500" cy="18900"/>
          </a:xfrm>
          <a:prstGeom prst="straightConnector1">
            <a:avLst/>
          </a:prstGeom>
          <a:noFill/>
          <a:ln w="9525" cap="flat" cmpd="sng">
            <a:solidFill>
              <a:srgbClr val="CFE2F3"/>
            </a:solidFill>
            <a:prstDash val="solid"/>
            <a:round/>
            <a:headEnd type="none" w="lg" len="lg"/>
            <a:tailEnd type="triangle" w="lg" len="lg"/>
          </a:ln>
        </p:spPr>
      </p:cxnSp>
      <p:sp>
        <p:nvSpPr>
          <p:cNvPr id="320" name="Shape 320"/>
          <p:cNvSpPr txBox="1"/>
          <p:nvPr/>
        </p:nvSpPr>
        <p:spPr>
          <a:xfrm>
            <a:off x="2349400" y="4096325"/>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deploy / update</a:t>
            </a:r>
          </a:p>
        </p:txBody>
      </p:sp>
      <p:sp>
        <p:nvSpPr>
          <p:cNvPr id="321" name="Shape 321"/>
          <p:cNvSpPr/>
          <p:nvPr/>
        </p:nvSpPr>
        <p:spPr>
          <a:xfrm>
            <a:off x="5506975" y="2789625"/>
            <a:ext cx="396300" cy="2253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22" name="Shape 322"/>
          <p:cNvSpPr/>
          <p:nvPr/>
        </p:nvSpPr>
        <p:spPr>
          <a:xfrm>
            <a:off x="5506975" y="3856425"/>
            <a:ext cx="396300" cy="2253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extLst>
      <p:ext uri="{BB962C8B-B14F-4D97-AF65-F5344CB8AC3E}">
        <p14:creationId xmlns:p14="http://schemas.microsoft.com/office/powerpoint/2010/main" val="26699100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7"/>
                                        </p:tgtEl>
                                        <p:attrNameLst>
                                          <p:attrName>style.visibility</p:attrName>
                                        </p:attrNameLst>
                                      </p:cBhvr>
                                      <p:to>
                                        <p:strVal val="visible"/>
                                      </p:to>
                                    </p:set>
                                    <p:animEffect transition="in" filter="fade">
                                      <p:cBhvr>
                                        <p:cTn id="7" dur="1000"/>
                                        <p:tgtEl>
                                          <p:spTgt spid="297"/>
                                        </p:tgtEl>
                                      </p:cBhvr>
                                    </p:animEffect>
                                  </p:childTnLst>
                                </p:cTn>
                              </p:par>
                              <p:par>
                                <p:cTn id="8" presetID="10" presetClass="entr" presetSubtype="0" fill="hold" nodeType="withEffect">
                                  <p:stCondLst>
                                    <p:cond delay="0"/>
                                  </p:stCondLst>
                                  <p:childTnLst>
                                    <p:set>
                                      <p:cBhvr>
                                        <p:cTn id="9" dur="1" fill="hold">
                                          <p:stCondLst>
                                            <p:cond delay="0"/>
                                          </p:stCondLst>
                                        </p:cTn>
                                        <p:tgtEl>
                                          <p:spTgt spid="298"/>
                                        </p:tgtEl>
                                        <p:attrNameLst>
                                          <p:attrName>style.visibility</p:attrName>
                                        </p:attrNameLst>
                                      </p:cBhvr>
                                      <p:to>
                                        <p:strVal val="visible"/>
                                      </p:to>
                                    </p:set>
                                    <p:animEffect transition="in" filter="fade">
                                      <p:cBhvr>
                                        <p:cTn id="10" dur="1000"/>
                                        <p:tgtEl>
                                          <p:spTgt spid="298"/>
                                        </p:tgtEl>
                                      </p:cBhvr>
                                    </p:animEffect>
                                  </p:childTnLst>
                                </p:cTn>
                              </p:par>
                              <p:par>
                                <p:cTn id="11" presetID="10" presetClass="entr" presetSubtype="0" fill="hold" nodeType="withEffect">
                                  <p:stCondLst>
                                    <p:cond delay="0"/>
                                  </p:stCondLst>
                                  <p:childTnLst>
                                    <p:set>
                                      <p:cBhvr>
                                        <p:cTn id="12" dur="1" fill="hold">
                                          <p:stCondLst>
                                            <p:cond delay="0"/>
                                          </p:stCondLst>
                                        </p:cTn>
                                        <p:tgtEl>
                                          <p:spTgt spid="300"/>
                                        </p:tgtEl>
                                        <p:attrNameLst>
                                          <p:attrName>style.visibility</p:attrName>
                                        </p:attrNameLst>
                                      </p:cBhvr>
                                      <p:to>
                                        <p:strVal val="visible"/>
                                      </p:to>
                                    </p:set>
                                    <p:animEffect transition="in" filter="fade">
                                      <p:cBhvr>
                                        <p:cTn id="13" dur="1000"/>
                                        <p:tgtEl>
                                          <p:spTgt spid="300"/>
                                        </p:tgtEl>
                                      </p:cBhvr>
                                    </p:animEffect>
                                  </p:childTnLst>
                                </p:cTn>
                              </p:par>
                              <p:par>
                                <p:cTn id="14" presetID="10" presetClass="entr" presetSubtype="0" fill="hold" nodeType="withEffect">
                                  <p:stCondLst>
                                    <p:cond delay="0"/>
                                  </p:stCondLst>
                                  <p:childTnLst>
                                    <p:set>
                                      <p:cBhvr>
                                        <p:cTn id="15" dur="1" fill="hold">
                                          <p:stCondLst>
                                            <p:cond delay="0"/>
                                          </p:stCondLst>
                                        </p:cTn>
                                        <p:tgtEl>
                                          <p:spTgt spid="299"/>
                                        </p:tgtEl>
                                        <p:attrNameLst>
                                          <p:attrName>style.visibility</p:attrName>
                                        </p:attrNameLst>
                                      </p:cBhvr>
                                      <p:to>
                                        <p:strVal val="visible"/>
                                      </p:to>
                                    </p:set>
                                    <p:animEffect transition="in" filter="fade">
                                      <p:cBhvr>
                                        <p:cTn id="16" dur="1000"/>
                                        <p:tgtEl>
                                          <p:spTgt spid="29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03"/>
                                        </p:tgtEl>
                                        <p:attrNameLst>
                                          <p:attrName>style.visibility</p:attrName>
                                        </p:attrNameLst>
                                      </p:cBhvr>
                                      <p:to>
                                        <p:strVal val="visible"/>
                                      </p:to>
                                    </p:set>
                                    <p:animEffect transition="in" filter="fade">
                                      <p:cBhvr>
                                        <p:cTn id="21" dur="1000"/>
                                        <p:tgtEl>
                                          <p:spTgt spid="303"/>
                                        </p:tgtEl>
                                      </p:cBhvr>
                                    </p:animEffect>
                                  </p:childTnLst>
                                </p:cTn>
                              </p:par>
                              <p:par>
                                <p:cTn id="22" presetID="10" presetClass="entr" presetSubtype="0" fill="hold" nodeType="withEffect">
                                  <p:stCondLst>
                                    <p:cond delay="0"/>
                                  </p:stCondLst>
                                  <p:childTnLst>
                                    <p:set>
                                      <p:cBhvr>
                                        <p:cTn id="23" dur="1" fill="hold">
                                          <p:stCondLst>
                                            <p:cond delay="0"/>
                                          </p:stCondLst>
                                        </p:cTn>
                                        <p:tgtEl>
                                          <p:spTgt spid="304"/>
                                        </p:tgtEl>
                                        <p:attrNameLst>
                                          <p:attrName>style.visibility</p:attrName>
                                        </p:attrNameLst>
                                      </p:cBhvr>
                                      <p:to>
                                        <p:strVal val="visible"/>
                                      </p:to>
                                    </p:set>
                                    <p:animEffect transition="in" filter="fade">
                                      <p:cBhvr>
                                        <p:cTn id="24" dur="1000"/>
                                        <p:tgtEl>
                                          <p:spTgt spid="304"/>
                                        </p:tgtEl>
                                      </p:cBhvr>
                                    </p:animEffect>
                                  </p:childTnLst>
                                </p:cTn>
                              </p:par>
                              <p:par>
                                <p:cTn id="25" presetID="10" presetClass="entr" presetSubtype="0" fill="hold" nodeType="withEffect">
                                  <p:stCondLst>
                                    <p:cond delay="0"/>
                                  </p:stCondLst>
                                  <p:childTnLst>
                                    <p:set>
                                      <p:cBhvr>
                                        <p:cTn id="26" dur="1" fill="hold">
                                          <p:stCondLst>
                                            <p:cond delay="0"/>
                                          </p:stCondLst>
                                        </p:cTn>
                                        <p:tgtEl>
                                          <p:spTgt spid="305"/>
                                        </p:tgtEl>
                                        <p:attrNameLst>
                                          <p:attrName>style.visibility</p:attrName>
                                        </p:attrNameLst>
                                      </p:cBhvr>
                                      <p:to>
                                        <p:strVal val="visible"/>
                                      </p:to>
                                    </p:set>
                                    <p:animEffect transition="in" filter="fade">
                                      <p:cBhvr>
                                        <p:cTn id="27" dur="1000"/>
                                        <p:tgtEl>
                                          <p:spTgt spid="305"/>
                                        </p:tgtEl>
                                      </p:cBhvr>
                                    </p:animEffect>
                                  </p:childTnLst>
                                </p:cTn>
                              </p:par>
                              <p:par>
                                <p:cTn id="28" presetID="10" presetClass="entr" presetSubtype="0" fill="hold" nodeType="withEffect">
                                  <p:stCondLst>
                                    <p:cond delay="0"/>
                                  </p:stCondLst>
                                  <p:childTnLst>
                                    <p:set>
                                      <p:cBhvr>
                                        <p:cTn id="29" dur="1" fill="hold">
                                          <p:stCondLst>
                                            <p:cond delay="0"/>
                                          </p:stCondLst>
                                        </p:cTn>
                                        <p:tgtEl>
                                          <p:spTgt spid="306"/>
                                        </p:tgtEl>
                                        <p:attrNameLst>
                                          <p:attrName>style.visibility</p:attrName>
                                        </p:attrNameLst>
                                      </p:cBhvr>
                                      <p:to>
                                        <p:strVal val="visible"/>
                                      </p:to>
                                    </p:set>
                                    <p:animEffect transition="in" filter="fade">
                                      <p:cBhvr>
                                        <p:cTn id="30" dur="1000"/>
                                        <p:tgtEl>
                                          <p:spTgt spid="306"/>
                                        </p:tgtEl>
                                      </p:cBhvr>
                                    </p:animEffect>
                                  </p:childTnLst>
                                </p:cTn>
                              </p:par>
                              <p:par>
                                <p:cTn id="31" presetID="10" presetClass="entr" presetSubtype="0" fill="hold" nodeType="withEffect">
                                  <p:stCondLst>
                                    <p:cond delay="0"/>
                                  </p:stCondLst>
                                  <p:childTnLst>
                                    <p:set>
                                      <p:cBhvr>
                                        <p:cTn id="32" dur="1" fill="hold">
                                          <p:stCondLst>
                                            <p:cond delay="0"/>
                                          </p:stCondLst>
                                        </p:cTn>
                                        <p:tgtEl>
                                          <p:spTgt spid="307"/>
                                        </p:tgtEl>
                                        <p:attrNameLst>
                                          <p:attrName>style.visibility</p:attrName>
                                        </p:attrNameLst>
                                      </p:cBhvr>
                                      <p:to>
                                        <p:strVal val="visible"/>
                                      </p:to>
                                    </p:set>
                                    <p:animEffect transition="in" filter="fade">
                                      <p:cBhvr>
                                        <p:cTn id="33" dur="1000"/>
                                        <p:tgtEl>
                                          <p:spTgt spid="307"/>
                                        </p:tgtEl>
                                      </p:cBhvr>
                                    </p:animEffect>
                                  </p:childTnLst>
                                </p:cTn>
                              </p:par>
                              <p:par>
                                <p:cTn id="34" presetID="10" presetClass="entr" presetSubtype="0" fill="hold" nodeType="withEffect">
                                  <p:stCondLst>
                                    <p:cond delay="0"/>
                                  </p:stCondLst>
                                  <p:childTnLst>
                                    <p:set>
                                      <p:cBhvr>
                                        <p:cTn id="35" dur="1" fill="hold">
                                          <p:stCondLst>
                                            <p:cond delay="0"/>
                                          </p:stCondLst>
                                        </p:cTn>
                                        <p:tgtEl>
                                          <p:spTgt spid="308"/>
                                        </p:tgtEl>
                                        <p:attrNameLst>
                                          <p:attrName>style.visibility</p:attrName>
                                        </p:attrNameLst>
                                      </p:cBhvr>
                                      <p:to>
                                        <p:strVal val="visible"/>
                                      </p:to>
                                    </p:set>
                                    <p:animEffect transition="in" filter="fade">
                                      <p:cBhvr>
                                        <p:cTn id="36" dur="1000"/>
                                        <p:tgtEl>
                                          <p:spTgt spid="308"/>
                                        </p:tgtEl>
                                      </p:cBhvr>
                                    </p:animEffect>
                                  </p:childTnLst>
                                </p:cTn>
                              </p:par>
                              <p:par>
                                <p:cTn id="37" presetID="10" presetClass="entr" presetSubtype="0" fill="hold" nodeType="withEffect">
                                  <p:stCondLst>
                                    <p:cond delay="0"/>
                                  </p:stCondLst>
                                  <p:childTnLst>
                                    <p:set>
                                      <p:cBhvr>
                                        <p:cTn id="38" dur="1" fill="hold">
                                          <p:stCondLst>
                                            <p:cond delay="0"/>
                                          </p:stCondLst>
                                        </p:cTn>
                                        <p:tgtEl>
                                          <p:spTgt spid="309"/>
                                        </p:tgtEl>
                                        <p:attrNameLst>
                                          <p:attrName>style.visibility</p:attrName>
                                        </p:attrNameLst>
                                      </p:cBhvr>
                                      <p:to>
                                        <p:strVal val="visible"/>
                                      </p:to>
                                    </p:set>
                                    <p:animEffect transition="in" filter="fade">
                                      <p:cBhvr>
                                        <p:cTn id="39" dur="1000"/>
                                        <p:tgtEl>
                                          <p:spTgt spid="309"/>
                                        </p:tgtEl>
                                      </p:cBhvr>
                                    </p:animEffect>
                                  </p:childTnLst>
                                </p:cTn>
                              </p:par>
                              <p:par>
                                <p:cTn id="40" presetID="10" presetClass="entr" presetSubtype="0" fill="hold" nodeType="withEffect">
                                  <p:stCondLst>
                                    <p:cond delay="0"/>
                                  </p:stCondLst>
                                  <p:childTnLst>
                                    <p:set>
                                      <p:cBhvr>
                                        <p:cTn id="41" dur="1" fill="hold">
                                          <p:stCondLst>
                                            <p:cond delay="0"/>
                                          </p:stCondLst>
                                        </p:cTn>
                                        <p:tgtEl>
                                          <p:spTgt spid="321"/>
                                        </p:tgtEl>
                                        <p:attrNameLst>
                                          <p:attrName>style.visibility</p:attrName>
                                        </p:attrNameLst>
                                      </p:cBhvr>
                                      <p:to>
                                        <p:strVal val="visible"/>
                                      </p:to>
                                    </p:set>
                                    <p:animEffect transition="in" filter="fade">
                                      <p:cBhvr>
                                        <p:cTn id="42" dur="1000"/>
                                        <p:tgtEl>
                                          <p:spTgt spid="32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17"/>
                                        </p:tgtEl>
                                        <p:attrNameLst>
                                          <p:attrName>style.visibility</p:attrName>
                                        </p:attrNameLst>
                                      </p:cBhvr>
                                      <p:to>
                                        <p:strVal val="visible"/>
                                      </p:to>
                                    </p:set>
                                    <p:animEffect transition="in" filter="fade">
                                      <p:cBhvr>
                                        <p:cTn id="47" dur="1000"/>
                                        <p:tgtEl>
                                          <p:spTgt spid="317"/>
                                        </p:tgtEl>
                                      </p:cBhvr>
                                    </p:animEffect>
                                  </p:childTnLst>
                                </p:cTn>
                              </p:par>
                              <p:par>
                                <p:cTn id="48" presetID="10" presetClass="entr" presetSubtype="0" fill="hold" nodeType="withEffect">
                                  <p:stCondLst>
                                    <p:cond delay="0"/>
                                  </p:stCondLst>
                                  <p:childTnLst>
                                    <p:set>
                                      <p:cBhvr>
                                        <p:cTn id="49" dur="1" fill="hold">
                                          <p:stCondLst>
                                            <p:cond delay="0"/>
                                          </p:stCondLst>
                                        </p:cTn>
                                        <p:tgtEl>
                                          <p:spTgt spid="318"/>
                                        </p:tgtEl>
                                        <p:attrNameLst>
                                          <p:attrName>style.visibility</p:attrName>
                                        </p:attrNameLst>
                                      </p:cBhvr>
                                      <p:to>
                                        <p:strVal val="visible"/>
                                      </p:to>
                                    </p:set>
                                    <p:animEffect transition="in" filter="fade">
                                      <p:cBhvr>
                                        <p:cTn id="50" dur="1000"/>
                                        <p:tgtEl>
                                          <p:spTgt spid="318"/>
                                        </p:tgtEl>
                                      </p:cBhvr>
                                    </p:animEffect>
                                  </p:childTnLst>
                                </p:cTn>
                              </p:par>
                              <p:par>
                                <p:cTn id="51" presetID="10" presetClass="entr" presetSubtype="0" fill="hold" nodeType="withEffect">
                                  <p:stCondLst>
                                    <p:cond delay="0"/>
                                  </p:stCondLst>
                                  <p:childTnLst>
                                    <p:set>
                                      <p:cBhvr>
                                        <p:cTn id="52" dur="1" fill="hold">
                                          <p:stCondLst>
                                            <p:cond delay="0"/>
                                          </p:stCondLst>
                                        </p:cTn>
                                        <p:tgtEl>
                                          <p:spTgt spid="319"/>
                                        </p:tgtEl>
                                        <p:attrNameLst>
                                          <p:attrName>style.visibility</p:attrName>
                                        </p:attrNameLst>
                                      </p:cBhvr>
                                      <p:to>
                                        <p:strVal val="visible"/>
                                      </p:to>
                                    </p:set>
                                    <p:animEffect transition="in" filter="fade">
                                      <p:cBhvr>
                                        <p:cTn id="53" dur="1000"/>
                                        <p:tgtEl>
                                          <p:spTgt spid="319"/>
                                        </p:tgtEl>
                                      </p:cBhvr>
                                    </p:animEffect>
                                  </p:childTnLst>
                                </p:cTn>
                              </p:par>
                              <p:par>
                                <p:cTn id="54" presetID="10" presetClass="entr" presetSubtype="0" fill="hold" nodeType="withEffect">
                                  <p:stCondLst>
                                    <p:cond delay="0"/>
                                  </p:stCondLst>
                                  <p:childTnLst>
                                    <p:set>
                                      <p:cBhvr>
                                        <p:cTn id="55" dur="1" fill="hold">
                                          <p:stCondLst>
                                            <p:cond delay="0"/>
                                          </p:stCondLst>
                                        </p:cTn>
                                        <p:tgtEl>
                                          <p:spTgt spid="320"/>
                                        </p:tgtEl>
                                        <p:attrNameLst>
                                          <p:attrName>style.visibility</p:attrName>
                                        </p:attrNameLst>
                                      </p:cBhvr>
                                      <p:to>
                                        <p:strVal val="visible"/>
                                      </p:to>
                                    </p:set>
                                    <p:animEffect transition="in" filter="fade">
                                      <p:cBhvr>
                                        <p:cTn id="56" dur="1000"/>
                                        <p:tgtEl>
                                          <p:spTgt spid="320"/>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310"/>
                                        </p:tgtEl>
                                        <p:attrNameLst>
                                          <p:attrName>style.visibility</p:attrName>
                                        </p:attrNameLst>
                                      </p:cBhvr>
                                      <p:to>
                                        <p:strVal val="visible"/>
                                      </p:to>
                                    </p:set>
                                    <p:animEffect transition="in" filter="fade">
                                      <p:cBhvr>
                                        <p:cTn id="61" dur="1000"/>
                                        <p:tgtEl>
                                          <p:spTgt spid="310"/>
                                        </p:tgtEl>
                                      </p:cBhvr>
                                    </p:animEffect>
                                  </p:childTnLst>
                                </p:cTn>
                              </p:par>
                              <p:par>
                                <p:cTn id="62" presetID="10" presetClass="entr" presetSubtype="0" fill="hold" nodeType="withEffect">
                                  <p:stCondLst>
                                    <p:cond delay="0"/>
                                  </p:stCondLst>
                                  <p:childTnLst>
                                    <p:set>
                                      <p:cBhvr>
                                        <p:cTn id="63" dur="1" fill="hold">
                                          <p:stCondLst>
                                            <p:cond delay="0"/>
                                          </p:stCondLst>
                                        </p:cTn>
                                        <p:tgtEl>
                                          <p:spTgt spid="311"/>
                                        </p:tgtEl>
                                        <p:attrNameLst>
                                          <p:attrName>style.visibility</p:attrName>
                                        </p:attrNameLst>
                                      </p:cBhvr>
                                      <p:to>
                                        <p:strVal val="visible"/>
                                      </p:to>
                                    </p:set>
                                    <p:animEffect transition="in" filter="fade">
                                      <p:cBhvr>
                                        <p:cTn id="64" dur="1000"/>
                                        <p:tgtEl>
                                          <p:spTgt spid="311"/>
                                        </p:tgtEl>
                                      </p:cBhvr>
                                    </p:animEffect>
                                  </p:childTnLst>
                                </p:cTn>
                              </p:par>
                              <p:par>
                                <p:cTn id="65" presetID="10" presetClass="entr" presetSubtype="0" fill="hold" nodeType="withEffect">
                                  <p:stCondLst>
                                    <p:cond delay="0"/>
                                  </p:stCondLst>
                                  <p:childTnLst>
                                    <p:set>
                                      <p:cBhvr>
                                        <p:cTn id="66" dur="1" fill="hold">
                                          <p:stCondLst>
                                            <p:cond delay="0"/>
                                          </p:stCondLst>
                                        </p:cTn>
                                        <p:tgtEl>
                                          <p:spTgt spid="312"/>
                                        </p:tgtEl>
                                        <p:attrNameLst>
                                          <p:attrName>style.visibility</p:attrName>
                                        </p:attrNameLst>
                                      </p:cBhvr>
                                      <p:to>
                                        <p:strVal val="visible"/>
                                      </p:to>
                                    </p:set>
                                    <p:animEffect transition="in" filter="fade">
                                      <p:cBhvr>
                                        <p:cTn id="67" dur="1000"/>
                                        <p:tgtEl>
                                          <p:spTgt spid="312"/>
                                        </p:tgtEl>
                                      </p:cBhvr>
                                    </p:animEffect>
                                  </p:childTnLst>
                                </p:cTn>
                              </p:par>
                              <p:par>
                                <p:cTn id="68" presetID="10" presetClass="entr" presetSubtype="0" fill="hold" nodeType="withEffect">
                                  <p:stCondLst>
                                    <p:cond delay="0"/>
                                  </p:stCondLst>
                                  <p:childTnLst>
                                    <p:set>
                                      <p:cBhvr>
                                        <p:cTn id="69" dur="1" fill="hold">
                                          <p:stCondLst>
                                            <p:cond delay="0"/>
                                          </p:stCondLst>
                                        </p:cTn>
                                        <p:tgtEl>
                                          <p:spTgt spid="313"/>
                                        </p:tgtEl>
                                        <p:attrNameLst>
                                          <p:attrName>style.visibility</p:attrName>
                                        </p:attrNameLst>
                                      </p:cBhvr>
                                      <p:to>
                                        <p:strVal val="visible"/>
                                      </p:to>
                                    </p:set>
                                    <p:animEffect transition="in" filter="fade">
                                      <p:cBhvr>
                                        <p:cTn id="70" dur="1000"/>
                                        <p:tgtEl>
                                          <p:spTgt spid="313"/>
                                        </p:tgtEl>
                                      </p:cBhvr>
                                    </p:animEffect>
                                  </p:childTnLst>
                                </p:cTn>
                              </p:par>
                              <p:par>
                                <p:cTn id="71" presetID="10" presetClass="entr" presetSubtype="0" fill="hold" nodeType="withEffect">
                                  <p:stCondLst>
                                    <p:cond delay="0"/>
                                  </p:stCondLst>
                                  <p:childTnLst>
                                    <p:set>
                                      <p:cBhvr>
                                        <p:cTn id="72" dur="1" fill="hold">
                                          <p:stCondLst>
                                            <p:cond delay="0"/>
                                          </p:stCondLst>
                                        </p:cTn>
                                        <p:tgtEl>
                                          <p:spTgt spid="314"/>
                                        </p:tgtEl>
                                        <p:attrNameLst>
                                          <p:attrName>style.visibility</p:attrName>
                                        </p:attrNameLst>
                                      </p:cBhvr>
                                      <p:to>
                                        <p:strVal val="visible"/>
                                      </p:to>
                                    </p:set>
                                    <p:animEffect transition="in" filter="fade">
                                      <p:cBhvr>
                                        <p:cTn id="73" dur="1000"/>
                                        <p:tgtEl>
                                          <p:spTgt spid="314"/>
                                        </p:tgtEl>
                                      </p:cBhvr>
                                    </p:animEffect>
                                  </p:childTnLst>
                                </p:cTn>
                              </p:par>
                              <p:par>
                                <p:cTn id="74" presetID="10" presetClass="entr" presetSubtype="0" fill="hold" nodeType="withEffect">
                                  <p:stCondLst>
                                    <p:cond delay="0"/>
                                  </p:stCondLst>
                                  <p:childTnLst>
                                    <p:set>
                                      <p:cBhvr>
                                        <p:cTn id="75" dur="1" fill="hold">
                                          <p:stCondLst>
                                            <p:cond delay="0"/>
                                          </p:stCondLst>
                                        </p:cTn>
                                        <p:tgtEl>
                                          <p:spTgt spid="315"/>
                                        </p:tgtEl>
                                        <p:attrNameLst>
                                          <p:attrName>style.visibility</p:attrName>
                                        </p:attrNameLst>
                                      </p:cBhvr>
                                      <p:to>
                                        <p:strVal val="visible"/>
                                      </p:to>
                                    </p:set>
                                    <p:animEffect transition="in" filter="fade">
                                      <p:cBhvr>
                                        <p:cTn id="76" dur="1000"/>
                                        <p:tgtEl>
                                          <p:spTgt spid="315"/>
                                        </p:tgtEl>
                                      </p:cBhvr>
                                    </p:animEffect>
                                  </p:childTnLst>
                                </p:cTn>
                              </p:par>
                              <p:par>
                                <p:cTn id="77" presetID="10" presetClass="entr" presetSubtype="0" fill="hold" nodeType="withEffect">
                                  <p:stCondLst>
                                    <p:cond delay="0"/>
                                  </p:stCondLst>
                                  <p:childTnLst>
                                    <p:set>
                                      <p:cBhvr>
                                        <p:cTn id="78" dur="1" fill="hold">
                                          <p:stCondLst>
                                            <p:cond delay="0"/>
                                          </p:stCondLst>
                                        </p:cTn>
                                        <p:tgtEl>
                                          <p:spTgt spid="316"/>
                                        </p:tgtEl>
                                        <p:attrNameLst>
                                          <p:attrName>style.visibility</p:attrName>
                                        </p:attrNameLst>
                                      </p:cBhvr>
                                      <p:to>
                                        <p:strVal val="visible"/>
                                      </p:to>
                                    </p:set>
                                    <p:animEffect transition="in" filter="fade">
                                      <p:cBhvr>
                                        <p:cTn id="79" dur="1000"/>
                                        <p:tgtEl>
                                          <p:spTgt spid="316"/>
                                        </p:tgtEl>
                                      </p:cBhvr>
                                    </p:animEffect>
                                  </p:childTnLst>
                                </p:cTn>
                              </p:par>
                              <p:par>
                                <p:cTn id="80" presetID="10" presetClass="entr" presetSubtype="0" fill="hold" nodeType="withEffect">
                                  <p:stCondLst>
                                    <p:cond delay="0"/>
                                  </p:stCondLst>
                                  <p:childTnLst>
                                    <p:set>
                                      <p:cBhvr>
                                        <p:cTn id="81" dur="1" fill="hold">
                                          <p:stCondLst>
                                            <p:cond delay="0"/>
                                          </p:stCondLst>
                                        </p:cTn>
                                        <p:tgtEl>
                                          <p:spTgt spid="322"/>
                                        </p:tgtEl>
                                        <p:attrNameLst>
                                          <p:attrName>style.visibility</p:attrName>
                                        </p:attrNameLst>
                                      </p:cBhvr>
                                      <p:to>
                                        <p:strVal val="visible"/>
                                      </p:to>
                                    </p:set>
                                    <p:animEffect transition="in" filter="fade">
                                      <p:cBhvr>
                                        <p:cTn id="82" dur="1000"/>
                                        <p:tgtEl>
                                          <p:spTgt spid="3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Shape 328"/>
          <p:cNvSpPr txBox="1"/>
          <p:nvPr/>
        </p:nvSpPr>
        <p:spPr>
          <a:xfrm>
            <a:off x="225600" y="298650"/>
            <a:ext cx="8692800" cy="5052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chemeClr val="accent1"/>
              </a:buClr>
              <a:buSzPct val="25000"/>
              <a:buFont typeface="Arial"/>
              <a:buNone/>
            </a:pPr>
            <a:r>
              <a:rPr lang="en-US" sz="2400">
                <a:solidFill>
                  <a:schemeClr val="accent1"/>
                </a:solidFill>
              </a:rPr>
              <a:t>Deploying Concourse - Clusters with Bosh (cont.)</a:t>
            </a:r>
          </a:p>
        </p:txBody>
      </p:sp>
      <p:sp>
        <p:nvSpPr>
          <p:cNvPr id="329" name="Shape 329"/>
          <p:cNvSpPr txBox="1"/>
          <p:nvPr/>
        </p:nvSpPr>
        <p:spPr>
          <a:xfrm>
            <a:off x="602550" y="826800"/>
            <a:ext cx="8316000" cy="2880300"/>
          </a:xfrm>
          <a:prstGeom prst="rect">
            <a:avLst/>
          </a:prstGeom>
          <a:noFill/>
          <a:ln>
            <a:noFill/>
          </a:ln>
        </p:spPr>
        <p:txBody>
          <a:bodyPr lIns="91425" tIns="91425" rIns="91425" bIns="91425" anchor="t" anchorCtr="0">
            <a:noAutofit/>
          </a:bodyPr>
          <a:lstStyle/>
          <a:p>
            <a:pPr marR="0" lvl="0" algn="l" rtl="0">
              <a:lnSpc>
                <a:spcPct val="100000"/>
              </a:lnSpc>
              <a:spcBef>
                <a:spcPts val="0"/>
              </a:spcBef>
              <a:spcAft>
                <a:spcPts val="0"/>
              </a:spcAft>
              <a:buNone/>
            </a:pPr>
            <a:r>
              <a:rPr lang="en-US" sz="1800">
                <a:solidFill>
                  <a:schemeClr val="lt1"/>
                </a:solidFill>
              </a:rPr>
              <a:t>Scaling workers up or down consists of simply updating the Deployment Manifest and issue the deploy command:</a:t>
            </a:r>
          </a:p>
          <a:p>
            <a:pPr marR="0" lvl="0" algn="l" rtl="0">
              <a:lnSpc>
                <a:spcPct val="100000"/>
              </a:lnSpc>
              <a:spcBef>
                <a:spcPts val="0"/>
              </a:spcBef>
              <a:spcAft>
                <a:spcPts val="0"/>
              </a:spcAft>
              <a:buNone/>
            </a:pPr>
            <a:endParaRPr sz="1800">
              <a:solidFill>
                <a:schemeClr val="lt1"/>
              </a:solidFill>
            </a:endParaRPr>
          </a:p>
        </p:txBody>
      </p:sp>
      <p:sp>
        <p:nvSpPr>
          <p:cNvPr id="330" name="Shape 330"/>
          <p:cNvSpPr/>
          <p:nvPr/>
        </p:nvSpPr>
        <p:spPr>
          <a:xfrm>
            <a:off x="4174950" y="1463950"/>
            <a:ext cx="1098900" cy="29889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Bosh</a:t>
            </a:r>
          </a:p>
          <a:p>
            <a:pPr lvl="0" algn="ctr" rtl="0">
              <a:spcBef>
                <a:spcPts val="0"/>
              </a:spcBef>
              <a:buNone/>
            </a:pPr>
            <a:r>
              <a:rPr lang="en-US"/>
              <a:t>Director</a:t>
            </a:r>
          </a:p>
        </p:txBody>
      </p:sp>
      <p:sp>
        <p:nvSpPr>
          <p:cNvPr id="331" name="Shape 331"/>
          <p:cNvSpPr/>
          <p:nvPr/>
        </p:nvSpPr>
        <p:spPr>
          <a:xfrm>
            <a:off x="1927900" y="1736900"/>
            <a:ext cx="1520423" cy="1410480"/>
          </a:xfrm>
          <a:prstGeom prst="flowChartDocument">
            <a:avLst/>
          </a:prstGeom>
          <a:solidFill>
            <a:schemeClr val="lt2"/>
          </a:solidFill>
          <a:ln w="9525" cap="flat" cmpd="sng">
            <a:solidFill>
              <a:srgbClr val="FF0000"/>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1000"/>
              <a:t>Concourse</a:t>
            </a:r>
          </a:p>
          <a:p>
            <a:pPr lvl="0">
              <a:spcBef>
                <a:spcPts val="0"/>
              </a:spcBef>
              <a:buNone/>
            </a:pPr>
            <a:r>
              <a:rPr lang="en-US" sz="1000"/>
              <a:t>Deployment manifest</a:t>
            </a:r>
          </a:p>
          <a:p>
            <a:pPr lvl="0">
              <a:spcBef>
                <a:spcPts val="0"/>
              </a:spcBef>
              <a:buNone/>
            </a:pPr>
            <a:r>
              <a:rPr lang="en-US" sz="1000"/>
              <a:t>---</a:t>
            </a:r>
          </a:p>
          <a:p>
            <a:pPr lvl="0">
              <a:spcBef>
                <a:spcPts val="0"/>
              </a:spcBef>
              <a:buNone/>
            </a:pPr>
            <a:r>
              <a:rPr lang="en-US" sz="1000"/>
              <a:t>- web: instances: 1</a:t>
            </a:r>
          </a:p>
          <a:p>
            <a:pPr lvl="0">
              <a:spcBef>
                <a:spcPts val="0"/>
              </a:spcBef>
              <a:buNone/>
            </a:pPr>
            <a:r>
              <a:rPr lang="en-US" sz="1000"/>
              <a:t>- db: instances: 1</a:t>
            </a:r>
          </a:p>
          <a:p>
            <a:pPr lvl="0" rtl="0">
              <a:spcBef>
                <a:spcPts val="0"/>
              </a:spcBef>
              <a:buNone/>
            </a:pPr>
            <a:r>
              <a:rPr lang="en-US" sz="1000"/>
              <a:t>- worker: instances: </a:t>
            </a:r>
            <a:r>
              <a:rPr lang="en-US" sz="1000" b="1"/>
              <a:t>4</a:t>
            </a:r>
          </a:p>
        </p:txBody>
      </p:sp>
      <p:pic>
        <p:nvPicPr>
          <p:cNvPr id="332" name="Shape 332" descr="user.png"/>
          <p:cNvPicPr preferRelativeResize="0"/>
          <p:nvPr/>
        </p:nvPicPr>
        <p:blipFill>
          <a:blip r:embed="rId3">
            <a:alphaModFix/>
          </a:blip>
          <a:stretch>
            <a:fillRect/>
          </a:stretch>
        </p:blipFill>
        <p:spPr>
          <a:xfrm>
            <a:off x="567421" y="2179500"/>
            <a:ext cx="882071" cy="712500"/>
          </a:xfrm>
          <a:prstGeom prst="rect">
            <a:avLst/>
          </a:prstGeom>
          <a:noFill/>
          <a:ln>
            <a:noFill/>
          </a:ln>
        </p:spPr>
      </p:pic>
      <p:sp>
        <p:nvSpPr>
          <p:cNvPr id="333" name="Shape 333"/>
          <p:cNvSpPr txBox="1"/>
          <p:nvPr/>
        </p:nvSpPr>
        <p:spPr>
          <a:xfrm>
            <a:off x="362500" y="2716500"/>
            <a:ext cx="1098900" cy="593700"/>
          </a:xfrm>
          <a:prstGeom prst="rect">
            <a:avLst/>
          </a:prstGeom>
          <a:noFill/>
          <a:ln>
            <a:noFill/>
          </a:ln>
        </p:spPr>
        <p:txBody>
          <a:bodyPr lIns="91425" tIns="91425" rIns="91425" bIns="91425" anchor="ctr" anchorCtr="0">
            <a:noAutofit/>
          </a:bodyPr>
          <a:lstStyle/>
          <a:p>
            <a:pPr lvl="0" algn="ctr" rtl="0">
              <a:spcBef>
                <a:spcPts val="0"/>
              </a:spcBef>
              <a:buNone/>
            </a:pPr>
            <a:r>
              <a:rPr lang="en-US">
                <a:solidFill>
                  <a:schemeClr val="lt1"/>
                </a:solidFill>
              </a:rPr>
              <a:t>Operator</a:t>
            </a:r>
          </a:p>
          <a:p>
            <a:pPr lvl="0" algn="ctr" rtl="0">
              <a:spcBef>
                <a:spcPts val="0"/>
              </a:spcBef>
              <a:buNone/>
            </a:pPr>
            <a:r>
              <a:rPr lang="en-US" sz="1000">
                <a:solidFill>
                  <a:schemeClr val="lt1"/>
                </a:solidFill>
              </a:rPr>
              <a:t>(Bosh cli)</a:t>
            </a:r>
          </a:p>
        </p:txBody>
      </p:sp>
      <p:cxnSp>
        <p:nvCxnSpPr>
          <p:cNvPr id="334" name="Shape 334"/>
          <p:cNvCxnSpPr/>
          <p:nvPr/>
        </p:nvCxnSpPr>
        <p:spPr>
          <a:xfrm>
            <a:off x="1746450" y="3202650"/>
            <a:ext cx="2428500" cy="18900"/>
          </a:xfrm>
          <a:prstGeom prst="straightConnector1">
            <a:avLst/>
          </a:prstGeom>
          <a:noFill/>
          <a:ln w="9525" cap="flat" cmpd="sng">
            <a:solidFill>
              <a:srgbClr val="CFE2F3"/>
            </a:solidFill>
            <a:prstDash val="solid"/>
            <a:round/>
            <a:headEnd type="none" w="lg" len="lg"/>
            <a:tailEnd type="triangle" w="lg" len="lg"/>
          </a:ln>
        </p:spPr>
      </p:cxnSp>
      <p:sp>
        <p:nvSpPr>
          <p:cNvPr id="335" name="Shape 335"/>
          <p:cNvSpPr txBox="1"/>
          <p:nvPr/>
        </p:nvSpPr>
        <p:spPr>
          <a:xfrm>
            <a:off x="2349400" y="3181925"/>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boh deploy</a:t>
            </a:r>
          </a:p>
        </p:txBody>
      </p:sp>
      <p:sp>
        <p:nvSpPr>
          <p:cNvPr id="336" name="Shape 336"/>
          <p:cNvSpPr/>
          <p:nvPr/>
        </p:nvSpPr>
        <p:spPr>
          <a:xfrm>
            <a:off x="5506975" y="3018225"/>
            <a:ext cx="396300" cy="2253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7" name="Shape 337"/>
          <p:cNvSpPr/>
          <p:nvPr/>
        </p:nvSpPr>
        <p:spPr>
          <a:xfrm>
            <a:off x="6363475" y="2133525"/>
            <a:ext cx="5586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Web</a:t>
            </a:r>
          </a:p>
        </p:txBody>
      </p:sp>
      <p:sp>
        <p:nvSpPr>
          <p:cNvPr id="338" name="Shape 338"/>
          <p:cNvSpPr/>
          <p:nvPr/>
        </p:nvSpPr>
        <p:spPr>
          <a:xfrm>
            <a:off x="7049275" y="2133525"/>
            <a:ext cx="5586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DB</a:t>
            </a:r>
          </a:p>
        </p:txBody>
      </p:sp>
      <p:sp>
        <p:nvSpPr>
          <p:cNvPr id="339" name="Shape 339"/>
          <p:cNvSpPr/>
          <p:nvPr/>
        </p:nvSpPr>
        <p:spPr>
          <a:xfrm>
            <a:off x="7735075" y="21335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40" name="Shape 340"/>
          <p:cNvSpPr/>
          <p:nvPr/>
        </p:nvSpPr>
        <p:spPr>
          <a:xfrm>
            <a:off x="6142400" y="1881300"/>
            <a:ext cx="2655000" cy="2187000"/>
          </a:xfrm>
          <a:prstGeom prst="rect">
            <a:avLst/>
          </a:prstGeom>
          <a:noFill/>
          <a:ln w="9525" cap="flat" cmpd="sng">
            <a:solidFill>
              <a:srgbClr val="FFFFFF"/>
            </a:solidFill>
            <a:prstDash val="dash"/>
            <a:round/>
            <a:headEnd type="none" w="med" len="med"/>
            <a:tailEnd type="none" w="med" len="med"/>
          </a:ln>
        </p:spPr>
        <p:txBody>
          <a:bodyPr lIns="91425" tIns="91425" rIns="91425" bIns="91425" anchor="ctr" anchorCtr="0">
            <a:noAutofit/>
          </a:bodyPr>
          <a:lstStyle/>
          <a:p>
            <a:pPr marL="1371600" lvl="0" indent="457200" rtl="0">
              <a:spcBef>
                <a:spcPts val="0"/>
              </a:spcBef>
              <a:buNone/>
            </a:pPr>
            <a:r>
              <a:rPr lang="en-US"/>
              <a:t>					</a:t>
            </a:r>
          </a:p>
        </p:txBody>
      </p:sp>
      <p:sp>
        <p:nvSpPr>
          <p:cNvPr id="341" name="Shape 341"/>
          <p:cNvSpPr txBox="1"/>
          <p:nvPr/>
        </p:nvSpPr>
        <p:spPr>
          <a:xfrm>
            <a:off x="7828600" y="1805100"/>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Concourse</a:t>
            </a:r>
          </a:p>
        </p:txBody>
      </p:sp>
      <p:sp>
        <p:nvSpPr>
          <p:cNvPr id="342" name="Shape 342"/>
          <p:cNvSpPr/>
          <p:nvPr/>
        </p:nvSpPr>
        <p:spPr>
          <a:xfrm>
            <a:off x="7735075" y="25907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43" name="Shape 343"/>
          <p:cNvSpPr/>
          <p:nvPr/>
        </p:nvSpPr>
        <p:spPr>
          <a:xfrm>
            <a:off x="7735075" y="30479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44" name="Shape 344"/>
          <p:cNvSpPr/>
          <p:nvPr/>
        </p:nvSpPr>
        <p:spPr>
          <a:xfrm>
            <a:off x="7735075" y="35051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Tree>
    <p:extLst>
      <p:ext uri="{BB962C8B-B14F-4D97-AF65-F5344CB8AC3E}">
        <p14:creationId xmlns:p14="http://schemas.microsoft.com/office/powerpoint/2010/main" val="172456722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1"/>
                                        </p:tgtEl>
                                        <p:attrNameLst>
                                          <p:attrName>style.visibility</p:attrName>
                                        </p:attrNameLst>
                                      </p:cBhvr>
                                      <p:to>
                                        <p:strVal val="visible"/>
                                      </p:to>
                                    </p:set>
                                    <p:animEffect transition="in" filter="fade">
                                      <p:cBhvr>
                                        <p:cTn id="7" dur="1000"/>
                                        <p:tgtEl>
                                          <p:spTgt spid="33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4"/>
                                        </p:tgtEl>
                                        <p:attrNameLst>
                                          <p:attrName>style.visibility</p:attrName>
                                        </p:attrNameLst>
                                      </p:cBhvr>
                                      <p:to>
                                        <p:strVal val="visible"/>
                                      </p:to>
                                    </p:set>
                                    <p:animEffect transition="in" filter="fade">
                                      <p:cBhvr>
                                        <p:cTn id="12" dur="1000"/>
                                        <p:tgtEl>
                                          <p:spTgt spid="334"/>
                                        </p:tgtEl>
                                      </p:cBhvr>
                                    </p:animEffect>
                                  </p:childTnLst>
                                </p:cTn>
                              </p:par>
                              <p:par>
                                <p:cTn id="13" presetID="10" presetClass="entr" presetSubtype="0" fill="hold" nodeType="withEffect">
                                  <p:stCondLst>
                                    <p:cond delay="0"/>
                                  </p:stCondLst>
                                  <p:childTnLst>
                                    <p:set>
                                      <p:cBhvr>
                                        <p:cTn id="14" dur="1" fill="hold">
                                          <p:stCondLst>
                                            <p:cond delay="0"/>
                                          </p:stCondLst>
                                        </p:cTn>
                                        <p:tgtEl>
                                          <p:spTgt spid="335"/>
                                        </p:tgtEl>
                                        <p:attrNameLst>
                                          <p:attrName>style.visibility</p:attrName>
                                        </p:attrNameLst>
                                      </p:cBhvr>
                                      <p:to>
                                        <p:strVal val="visible"/>
                                      </p:to>
                                    </p:set>
                                    <p:animEffect transition="in" filter="fade">
                                      <p:cBhvr>
                                        <p:cTn id="15" dur="1000"/>
                                        <p:tgtEl>
                                          <p:spTgt spid="33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36"/>
                                        </p:tgtEl>
                                        <p:attrNameLst>
                                          <p:attrName>style.visibility</p:attrName>
                                        </p:attrNameLst>
                                      </p:cBhvr>
                                      <p:to>
                                        <p:strVal val="visible"/>
                                      </p:to>
                                    </p:set>
                                    <p:animEffect transition="in" filter="fade">
                                      <p:cBhvr>
                                        <p:cTn id="20" dur="1000"/>
                                        <p:tgtEl>
                                          <p:spTgt spid="33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44"/>
                                        </p:tgtEl>
                                        <p:attrNameLst>
                                          <p:attrName>style.visibility</p:attrName>
                                        </p:attrNameLst>
                                      </p:cBhvr>
                                      <p:to>
                                        <p:strVal val="visible"/>
                                      </p:to>
                                    </p:set>
                                    <p:animEffect transition="in" filter="fade">
                                      <p:cBhvr>
                                        <p:cTn id="25" dur="1000"/>
                                        <p:tgtEl>
                                          <p:spTgt spid="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Shape 163"/>
          <p:cNvSpPr txBox="1"/>
          <p:nvPr/>
        </p:nvSpPr>
        <p:spPr>
          <a:xfrm>
            <a:off x="2087400" y="298650"/>
            <a:ext cx="4969199" cy="512099"/>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Why Concourse?</a:t>
            </a:r>
          </a:p>
        </p:txBody>
      </p:sp>
      <p:grpSp>
        <p:nvGrpSpPr>
          <p:cNvPr id="164" name="Shape 164"/>
          <p:cNvGrpSpPr/>
          <p:nvPr/>
        </p:nvGrpSpPr>
        <p:grpSpPr>
          <a:xfrm>
            <a:off x="4718150" y="978625"/>
            <a:ext cx="3634550" cy="1419225"/>
            <a:chOff x="4718150" y="978625"/>
            <a:chExt cx="3634550" cy="1419225"/>
          </a:xfrm>
        </p:grpSpPr>
        <p:pic>
          <p:nvPicPr>
            <p:cNvPr id="165" name="Shape 165" descr="travis-logo.png"/>
            <p:cNvPicPr preferRelativeResize="0"/>
            <p:nvPr/>
          </p:nvPicPr>
          <p:blipFill>
            <a:blip r:embed="rId3">
              <a:alphaModFix/>
            </a:blip>
            <a:stretch>
              <a:fillRect/>
            </a:stretch>
          </p:blipFill>
          <p:spPr>
            <a:xfrm>
              <a:off x="6923950" y="978625"/>
              <a:ext cx="1428750" cy="1419225"/>
            </a:xfrm>
            <a:prstGeom prst="rect">
              <a:avLst/>
            </a:prstGeom>
            <a:noFill/>
            <a:ln>
              <a:noFill/>
            </a:ln>
          </p:spPr>
        </p:pic>
        <p:sp>
          <p:nvSpPr>
            <p:cNvPr id="166" name="Shape 166"/>
            <p:cNvSpPr txBox="1"/>
            <p:nvPr/>
          </p:nvSpPr>
          <p:spPr>
            <a:xfrm>
              <a:off x="4718150" y="1243037"/>
              <a:ext cx="2007900" cy="890399"/>
            </a:xfrm>
            <a:prstGeom prst="rect">
              <a:avLst/>
            </a:prstGeom>
            <a:noFill/>
            <a:ln>
              <a:noFill/>
            </a:ln>
          </p:spPr>
          <p:txBody>
            <a:bodyPr lIns="91425" tIns="91425" rIns="91425" bIns="91425" anchor="t" anchorCtr="0">
              <a:noAutofit/>
            </a:bodyPr>
            <a:lstStyle/>
            <a:p>
              <a:pPr lvl="0">
                <a:spcBef>
                  <a:spcPts val="0"/>
                </a:spcBef>
                <a:buNone/>
              </a:pPr>
              <a:r>
                <a:rPr lang="en-US" sz="4200">
                  <a:solidFill>
                    <a:schemeClr val="lt1"/>
                  </a:solidFill>
                  <a:latin typeface="Calibri"/>
                  <a:ea typeface="Calibri"/>
                  <a:cs typeface="Calibri"/>
                  <a:sym typeface="Calibri"/>
                </a:rPr>
                <a:t>Travis CI</a:t>
              </a:r>
            </a:p>
          </p:txBody>
        </p:sp>
      </p:grpSp>
      <p:grpSp>
        <p:nvGrpSpPr>
          <p:cNvPr id="167" name="Shape 167"/>
          <p:cNvGrpSpPr/>
          <p:nvPr/>
        </p:nvGrpSpPr>
        <p:grpSpPr>
          <a:xfrm>
            <a:off x="4618975" y="2724000"/>
            <a:ext cx="3147350" cy="1219200"/>
            <a:chOff x="4618975" y="2724000"/>
            <a:chExt cx="3147350" cy="1219200"/>
          </a:xfrm>
        </p:grpSpPr>
        <p:pic>
          <p:nvPicPr>
            <p:cNvPr id="168" name="Shape 168" descr="jenkins-logo.png"/>
            <p:cNvPicPr preferRelativeResize="0"/>
            <p:nvPr/>
          </p:nvPicPr>
          <p:blipFill rotWithShape="1">
            <a:blip r:embed="rId4">
              <a:alphaModFix/>
            </a:blip>
            <a:srcRect r="74049"/>
            <a:stretch/>
          </p:blipFill>
          <p:spPr>
            <a:xfrm>
              <a:off x="4618975" y="2724000"/>
              <a:ext cx="983775" cy="1219200"/>
            </a:xfrm>
            <a:prstGeom prst="rect">
              <a:avLst/>
            </a:prstGeom>
            <a:noFill/>
            <a:ln>
              <a:noFill/>
            </a:ln>
          </p:spPr>
        </p:pic>
        <p:sp>
          <p:nvSpPr>
            <p:cNvPr id="169" name="Shape 169"/>
            <p:cNvSpPr txBox="1"/>
            <p:nvPr/>
          </p:nvSpPr>
          <p:spPr>
            <a:xfrm>
              <a:off x="5758425" y="2888387"/>
              <a:ext cx="2007900" cy="890400"/>
            </a:xfrm>
            <a:prstGeom prst="rect">
              <a:avLst/>
            </a:prstGeom>
            <a:noFill/>
            <a:ln>
              <a:noFill/>
            </a:ln>
          </p:spPr>
          <p:txBody>
            <a:bodyPr lIns="91425" tIns="91425" rIns="91425" bIns="91425" anchor="t" anchorCtr="0">
              <a:noAutofit/>
            </a:bodyPr>
            <a:lstStyle/>
            <a:p>
              <a:pPr lvl="0" rtl="0">
                <a:spcBef>
                  <a:spcPts val="0"/>
                </a:spcBef>
                <a:buNone/>
              </a:pPr>
              <a:r>
                <a:rPr lang="en-US" sz="4200">
                  <a:solidFill>
                    <a:schemeClr val="lt1"/>
                  </a:solidFill>
                  <a:latin typeface="Calibri"/>
                  <a:ea typeface="Calibri"/>
                  <a:cs typeface="Calibri"/>
                  <a:sym typeface="Calibri"/>
                </a:rPr>
                <a:t>Jenkins</a:t>
              </a:r>
            </a:p>
          </p:txBody>
        </p:sp>
      </p:grpSp>
      <p:grpSp>
        <p:nvGrpSpPr>
          <p:cNvPr id="170" name="Shape 170"/>
          <p:cNvGrpSpPr/>
          <p:nvPr/>
        </p:nvGrpSpPr>
        <p:grpSpPr>
          <a:xfrm>
            <a:off x="908275" y="1047025"/>
            <a:ext cx="2911616" cy="952500"/>
            <a:chOff x="908275" y="1047025"/>
            <a:chExt cx="2911616" cy="952500"/>
          </a:xfrm>
        </p:grpSpPr>
        <p:pic>
          <p:nvPicPr>
            <p:cNvPr id="171" name="Shape 171" descr="hudson-logo.png"/>
            <p:cNvPicPr preferRelativeResize="0"/>
            <p:nvPr/>
          </p:nvPicPr>
          <p:blipFill rotWithShape="1">
            <a:blip r:embed="rId5">
              <a:alphaModFix/>
            </a:blip>
            <a:srcRect l="68268"/>
            <a:stretch/>
          </p:blipFill>
          <p:spPr>
            <a:xfrm>
              <a:off x="2916166" y="1047025"/>
              <a:ext cx="903725" cy="952500"/>
            </a:xfrm>
            <a:prstGeom prst="rect">
              <a:avLst/>
            </a:prstGeom>
            <a:noFill/>
            <a:ln>
              <a:noFill/>
            </a:ln>
          </p:spPr>
        </p:pic>
        <p:sp>
          <p:nvSpPr>
            <p:cNvPr id="172" name="Shape 172"/>
            <p:cNvSpPr txBox="1"/>
            <p:nvPr/>
          </p:nvSpPr>
          <p:spPr>
            <a:xfrm>
              <a:off x="908275" y="1078062"/>
              <a:ext cx="2007900" cy="890400"/>
            </a:xfrm>
            <a:prstGeom prst="rect">
              <a:avLst/>
            </a:prstGeom>
            <a:noFill/>
            <a:ln>
              <a:noFill/>
            </a:ln>
          </p:spPr>
          <p:txBody>
            <a:bodyPr lIns="91425" tIns="91425" rIns="91425" bIns="91425" anchor="t" anchorCtr="0">
              <a:noAutofit/>
            </a:bodyPr>
            <a:lstStyle/>
            <a:p>
              <a:pPr lvl="0" rtl="0">
                <a:spcBef>
                  <a:spcPts val="0"/>
                </a:spcBef>
                <a:buNone/>
              </a:pPr>
              <a:r>
                <a:rPr lang="en-US" sz="4200">
                  <a:solidFill>
                    <a:schemeClr val="lt1"/>
                  </a:solidFill>
                  <a:latin typeface="Calibri"/>
                  <a:ea typeface="Calibri"/>
                  <a:cs typeface="Calibri"/>
                  <a:sym typeface="Calibri"/>
                </a:rPr>
                <a:t>Hudson</a:t>
              </a:r>
            </a:p>
          </p:txBody>
        </p:sp>
      </p:grpSp>
      <p:grpSp>
        <p:nvGrpSpPr>
          <p:cNvPr id="173" name="Shape 173"/>
          <p:cNvGrpSpPr/>
          <p:nvPr/>
        </p:nvGrpSpPr>
        <p:grpSpPr>
          <a:xfrm>
            <a:off x="1492525" y="2939150"/>
            <a:ext cx="1801500" cy="839700"/>
            <a:chOff x="1492525" y="2939150"/>
            <a:chExt cx="1801500" cy="839700"/>
          </a:xfrm>
        </p:grpSpPr>
        <p:sp>
          <p:nvSpPr>
            <p:cNvPr id="174" name="Shape 174"/>
            <p:cNvSpPr txBox="1"/>
            <p:nvPr/>
          </p:nvSpPr>
          <p:spPr>
            <a:xfrm>
              <a:off x="1492525" y="2939150"/>
              <a:ext cx="1801500" cy="839700"/>
            </a:xfrm>
            <a:prstGeom prst="rect">
              <a:avLst/>
            </a:prstGeom>
            <a:solidFill>
              <a:srgbClr val="F3F3F3"/>
            </a:solidFill>
            <a:ln>
              <a:noFill/>
            </a:ln>
          </p:spPr>
          <p:txBody>
            <a:bodyPr lIns="91425" tIns="91425" rIns="91425" bIns="91425" anchor="t" anchorCtr="0">
              <a:noAutofit/>
            </a:bodyPr>
            <a:lstStyle/>
            <a:p>
              <a:pPr lvl="0">
                <a:spcBef>
                  <a:spcPts val="0"/>
                </a:spcBef>
                <a:buNone/>
              </a:pPr>
              <a:endParaRPr/>
            </a:p>
          </p:txBody>
        </p:sp>
        <p:pic>
          <p:nvPicPr>
            <p:cNvPr id="175" name="Shape 175" descr="go-cd-logo.png"/>
            <p:cNvPicPr preferRelativeResize="0"/>
            <p:nvPr/>
          </p:nvPicPr>
          <p:blipFill>
            <a:blip r:embed="rId6">
              <a:alphaModFix/>
            </a:blip>
            <a:stretch>
              <a:fillRect/>
            </a:stretch>
          </p:blipFill>
          <p:spPr>
            <a:xfrm>
              <a:off x="1545550" y="2978000"/>
              <a:ext cx="1695450" cy="762000"/>
            </a:xfrm>
            <a:prstGeom prst="rect">
              <a:avLst/>
            </a:prstGeom>
            <a:noFill/>
            <a:ln>
              <a:noFill/>
            </a:ln>
          </p:spPr>
        </p:pic>
      </p:gr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7"/>
                                        </p:tgtEl>
                                        <p:attrNameLst>
                                          <p:attrName>style.visibility</p:attrName>
                                        </p:attrNameLst>
                                      </p:cBhvr>
                                      <p:to>
                                        <p:strVal val="visible"/>
                                      </p:to>
                                    </p:set>
                                    <p:animEffect transition="in" filter="fade">
                                      <p:cBhvr>
                                        <p:cTn id="7" dur="1000"/>
                                        <p:tgtEl>
                                          <p:spTgt spid="16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0"/>
                                        </p:tgtEl>
                                        <p:attrNameLst>
                                          <p:attrName>style.visibility</p:attrName>
                                        </p:attrNameLst>
                                      </p:cBhvr>
                                      <p:to>
                                        <p:strVal val="visible"/>
                                      </p:to>
                                    </p:set>
                                    <p:animEffect transition="in" filter="fade">
                                      <p:cBhvr>
                                        <p:cTn id="12" dur="1000"/>
                                        <p:tgtEl>
                                          <p:spTgt spid="17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4"/>
                                        </p:tgtEl>
                                        <p:attrNameLst>
                                          <p:attrName>style.visibility</p:attrName>
                                        </p:attrNameLst>
                                      </p:cBhvr>
                                      <p:to>
                                        <p:strVal val="visible"/>
                                      </p:to>
                                    </p:set>
                                    <p:animEffect transition="in" filter="fade">
                                      <p:cBhvr>
                                        <p:cTn id="17" dur="1000"/>
                                        <p:tgtEl>
                                          <p:spTgt spid="16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3"/>
                                        </p:tgtEl>
                                        <p:attrNameLst>
                                          <p:attrName>style.visibility</p:attrName>
                                        </p:attrNameLst>
                                      </p:cBhvr>
                                      <p:to>
                                        <p:strVal val="visible"/>
                                      </p:to>
                                    </p:set>
                                    <p:animEffect transition="in" filter="fade">
                                      <p:cBhvr>
                                        <p:cTn id="22" dur="1000"/>
                                        <p:tgtEl>
                                          <p:spTgt spid="1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Shape 350"/>
          <p:cNvSpPr txBox="1"/>
          <p:nvPr/>
        </p:nvSpPr>
        <p:spPr>
          <a:xfrm>
            <a:off x="225600" y="298650"/>
            <a:ext cx="8692800" cy="5052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chemeClr val="accent1"/>
              </a:buClr>
              <a:buSzPct val="25000"/>
              <a:buFont typeface="Arial"/>
              <a:buNone/>
            </a:pPr>
            <a:r>
              <a:rPr lang="en-US" sz="2400">
                <a:solidFill>
                  <a:schemeClr val="accent1"/>
                </a:solidFill>
              </a:rPr>
              <a:t>Deploying Concourse - Clusters with Bosh (cont.)</a:t>
            </a:r>
          </a:p>
        </p:txBody>
      </p:sp>
      <p:sp>
        <p:nvSpPr>
          <p:cNvPr id="351" name="Shape 351"/>
          <p:cNvSpPr txBox="1"/>
          <p:nvPr/>
        </p:nvSpPr>
        <p:spPr>
          <a:xfrm>
            <a:off x="602550" y="826800"/>
            <a:ext cx="8316000" cy="2880300"/>
          </a:xfrm>
          <a:prstGeom prst="rect">
            <a:avLst/>
          </a:prstGeom>
          <a:noFill/>
          <a:ln>
            <a:noFill/>
          </a:ln>
        </p:spPr>
        <p:txBody>
          <a:bodyPr lIns="91425" tIns="91425" rIns="91425" bIns="91425" anchor="t" anchorCtr="0">
            <a:noAutofit/>
          </a:bodyPr>
          <a:lstStyle/>
          <a:p>
            <a:pPr marR="0" lvl="0" algn="l" rtl="0">
              <a:lnSpc>
                <a:spcPct val="100000"/>
              </a:lnSpc>
              <a:spcBef>
                <a:spcPts val="0"/>
              </a:spcBef>
              <a:spcAft>
                <a:spcPts val="0"/>
              </a:spcAft>
              <a:buNone/>
            </a:pPr>
            <a:r>
              <a:rPr lang="en-US" sz="1800">
                <a:solidFill>
                  <a:schemeClr val="lt1"/>
                </a:solidFill>
              </a:rPr>
              <a:t>Upgrading consists of uploading the new release and running Bosh Deploy command:</a:t>
            </a:r>
          </a:p>
          <a:p>
            <a:pPr marR="0" lvl="0" algn="l" rtl="0">
              <a:lnSpc>
                <a:spcPct val="100000"/>
              </a:lnSpc>
              <a:spcBef>
                <a:spcPts val="0"/>
              </a:spcBef>
              <a:spcAft>
                <a:spcPts val="0"/>
              </a:spcAft>
              <a:buNone/>
            </a:pPr>
            <a:endParaRPr sz="1800">
              <a:solidFill>
                <a:schemeClr val="lt1"/>
              </a:solidFill>
            </a:endParaRPr>
          </a:p>
        </p:txBody>
      </p:sp>
      <p:sp>
        <p:nvSpPr>
          <p:cNvPr id="352" name="Shape 352"/>
          <p:cNvSpPr/>
          <p:nvPr/>
        </p:nvSpPr>
        <p:spPr>
          <a:xfrm>
            <a:off x="4174950" y="1463950"/>
            <a:ext cx="1098900" cy="29889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Bosh</a:t>
            </a:r>
          </a:p>
          <a:p>
            <a:pPr lvl="0" algn="ctr" rtl="0">
              <a:spcBef>
                <a:spcPts val="0"/>
              </a:spcBef>
              <a:buNone/>
            </a:pPr>
            <a:r>
              <a:rPr lang="en-US"/>
              <a:t>Director</a:t>
            </a:r>
          </a:p>
        </p:txBody>
      </p:sp>
      <p:pic>
        <p:nvPicPr>
          <p:cNvPr id="353" name="Shape 353" descr="user.png"/>
          <p:cNvPicPr preferRelativeResize="0"/>
          <p:nvPr/>
        </p:nvPicPr>
        <p:blipFill>
          <a:blip r:embed="rId3">
            <a:alphaModFix/>
          </a:blip>
          <a:stretch>
            <a:fillRect/>
          </a:stretch>
        </p:blipFill>
        <p:spPr>
          <a:xfrm>
            <a:off x="567421" y="2179500"/>
            <a:ext cx="882071" cy="712500"/>
          </a:xfrm>
          <a:prstGeom prst="rect">
            <a:avLst/>
          </a:prstGeom>
          <a:noFill/>
          <a:ln>
            <a:noFill/>
          </a:ln>
        </p:spPr>
      </p:pic>
      <p:sp>
        <p:nvSpPr>
          <p:cNvPr id="354" name="Shape 354"/>
          <p:cNvSpPr txBox="1"/>
          <p:nvPr/>
        </p:nvSpPr>
        <p:spPr>
          <a:xfrm>
            <a:off x="362500" y="2716500"/>
            <a:ext cx="1098900" cy="593700"/>
          </a:xfrm>
          <a:prstGeom prst="rect">
            <a:avLst/>
          </a:prstGeom>
          <a:noFill/>
          <a:ln>
            <a:noFill/>
          </a:ln>
        </p:spPr>
        <p:txBody>
          <a:bodyPr lIns="91425" tIns="91425" rIns="91425" bIns="91425" anchor="ctr" anchorCtr="0">
            <a:noAutofit/>
          </a:bodyPr>
          <a:lstStyle/>
          <a:p>
            <a:pPr lvl="0" algn="ctr" rtl="0">
              <a:spcBef>
                <a:spcPts val="0"/>
              </a:spcBef>
              <a:buNone/>
            </a:pPr>
            <a:r>
              <a:rPr lang="en-US">
                <a:solidFill>
                  <a:schemeClr val="lt1"/>
                </a:solidFill>
              </a:rPr>
              <a:t>Operator</a:t>
            </a:r>
          </a:p>
          <a:p>
            <a:pPr lvl="0" algn="ctr" rtl="0">
              <a:spcBef>
                <a:spcPts val="0"/>
              </a:spcBef>
              <a:buNone/>
            </a:pPr>
            <a:r>
              <a:rPr lang="en-US" sz="1000">
                <a:solidFill>
                  <a:schemeClr val="lt1"/>
                </a:solidFill>
              </a:rPr>
              <a:t>(Bosh cli)</a:t>
            </a:r>
          </a:p>
        </p:txBody>
      </p:sp>
      <p:cxnSp>
        <p:nvCxnSpPr>
          <p:cNvPr id="355" name="Shape 355"/>
          <p:cNvCxnSpPr/>
          <p:nvPr/>
        </p:nvCxnSpPr>
        <p:spPr>
          <a:xfrm>
            <a:off x="1746450" y="3507450"/>
            <a:ext cx="2428500" cy="18900"/>
          </a:xfrm>
          <a:prstGeom prst="straightConnector1">
            <a:avLst/>
          </a:prstGeom>
          <a:noFill/>
          <a:ln w="9525" cap="flat" cmpd="sng">
            <a:solidFill>
              <a:srgbClr val="CFE2F3"/>
            </a:solidFill>
            <a:prstDash val="solid"/>
            <a:round/>
            <a:headEnd type="none" w="lg" len="lg"/>
            <a:tailEnd type="triangle" w="lg" len="lg"/>
          </a:ln>
        </p:spPr>
      </p:cxnSp>
      <p:sp>
        <p:nvSpPr>
          <p:cNvPr id="356" name="Shape 356"/>
          <p:cNvSpPr txBox="1"/>
          <p:nvPr/>
        </p:nvSpPr>
        <p:spPr>
          <a:xfrm>
            <a:off x="2349400" y="3486725"/>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boh deploy</a:t>
            </a:r>
          </a:p>
        </p:txBody>
      </p:sp>
      <p:sp>
        <p:nvSpPr>
          <p:cNvPr id="357" name="Shape 357"/>
          <p:cNvSpPr/>
          <p:nvPr/>
        </p:nvSpPr>
        <p:spPr>
          <a:xfrm>
            <a:off x="5506975" y="3018225"/>
            <a:ext cx="396300" cy="225300"/>
          </a:xfrm>
          <a:prstGeom prst="rightArrow">
            <a:avLst>
              <a:gd name="adj1" fmla="val 50000"/>
              <a:gd name="adj2" fmla="val 50000"/>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8" name="Shape 358"/>
          <p:cNvSpPr/>
          <p:nvPr/>
        </p:nvSpPr>
        <p:spPr>
          <a:xfrm>
            <a:off x="6363475" y="2133525"/>
            <a:ext cx="5586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Web</a:t>
            </a:r>
          </a:p>
        </p:txBody>
      </p:sp>
      <p:sp>
        <p:nvSpPr>
          <p:cNvPr id="359" name="Shape 359"/>
          <p:cNvSpPr/>
          <p:nvPr/>
        </p:nvSpPr>
        <p:spPr>
          <a:xfrm>
            <a:off x="7049275" y="2133525"/>
            <a:ext cx="5586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DB</a:t>
            </a:r>
          </a:p>
        </p:txBody>
      </p:sp>
      <p:sp>
        <p:nvSpPr>
          <p:cNvPr id="360" name="Shape 360"/>
          <p:cNvSpPr/>
          <p:nvPr/>
        </p:nvSpPr>
        <p:spPr>
          <a:xfrm>
            <a:off x="7735075" y="21335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61" name="Shape 361"/>
          <p:cNvSpPr/>
          <p:nvPr/>
        </p:nvSpPr>
        <p:spPr>
          <a:xfrm>
            <a:off x="6142400" y="1881300"/>
            <a:ext cx="2655000" cy="2187000"/>
          </a:xfrm>
          <a:prstGeom prst="rect">
            <a:avLst/>
          </a:prstGeom>
          <a:noFill/>
          <a:ln w="9525" cap="flat" cmpd="sng">
            <a:solidFill>
              <a:srgbClr val="FFFFFF"/>
            </a:solidFill>
            <a:prstDash val="dash"/>
            <a:round/>
            <a:headEnd type="none" w="med" len="med"/>
            <a:tailEnd type="none" w="med" len="med"/>
          </a:ln>
        </p:spPr>
        <p:txBody>
          <a:bodyPr lIns="91425" tIns="91425" rIns="91425" bIns="91425" anchor="ctr" anchorCtr="0">
            <a:noAutofit/>
          </a:bodyPr>
          <a:lstStyle/>
          <a:p>
            <a:pPr marL="1371600" lvl="0" indent="457200" rtl="0">
              <a:spcBef>
                <a:spcPts val="0"/>
              </a:spcBef>
              <a:buNone/>
            </a:pPr>
            <a:r>
              <a:rPr lang="en-US"/>
              <a:t>					</a:t>
            </a:r>
          </a:p>
        </p:txBody>
      </p:sp>
      <p:sp>
        <p:nvSpPr>
          <p:cNvPr id="362" name="Shape 362"/>
          <p:cNvSpPr txBox="1"/>
          <p:nvPr/>
        </p:nvSpPr>
        <p:spPr>
          <a:xfrm>
            <a:off x="7676200" y="1805100"/>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Concourse</a:t>
            </a:r>
          </a:p>
        </p:txBody>
      </p:sp>
      <p:sp>
        <p:nvSpPr>
          <p:cNvPr id="363" name="Shape 363"/>
          <p:cNvSpPr/>
          <p:nvPr/>
        </p:nvSpPr>
        <p:spPr>
          <a:xfrm>
            <a:off x="7735075" y="25907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64" name="Shape 364"/>
          <p:cNvSpPr/>
          <p:nvPr/>
        </p:nvSpPr>
        <p:spPr>
          <a:xfrm>
            <a:off x="7735075" y="30479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65" name="Shape 365"/>
          <p:cNvSpPr/>
          <p:nvPr/>
        </p:nvSpPr>
        <p:spPr>
          <a:xfrm>
            <a:off x="7735075" y="3505125"/>
            <a:ext cx="766500" cy="3513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66" name="Shape 366"/>
          <p:cNvSpPr/>
          <p:nvPr/>
        </p:nvSpPr>
        <p:spPr>
          <a:xfrm>
            <a:off x="2539987" y="2895525"/>
            <a:ext cx="766422" cy="549450"/>
          </a:xfrm>
          <a:prstGeom prst="flowChartDocumen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800"/>
              <a:t>Concourse</a:t>
            </a:r>
          </a:p>
          <a:p>
            <a:pPr lvl="0" rtl="0">
              <a:spcBef>
                <a:spcPts val="0"/>
              </a:spcBef>
              <a:buNone/>
            </a:pPr>
            <a:r>
              <a:rPr lang="en-US" sz="800"/>
              <a:t>Deployment manifest</a:t>
            </a:r>
          </a:p>
        </p:txBody>
      </p:sp>
      <p:cxnSp>
        <p:nvCxnSpPr>
          <p:cNvPr id="367" name="Shape 367"/>
          <p:cNvCxnSpPr/>
          <p:nvPr/>
        </p:nvCxnSpPr>
        <p:spPr>
          <a:xfrm>
            <a:off x="1746450" y="2288250"/>
            <a:ext cx="2428500" cy="18900"/>
          </a:xfrm>
          <a:prstGeom prst="straightConnector1">
            <a:avLst/>
          </a:prstGeom>
          <a:noFill/>
          <a:ln w="9525" cap="flat" cmpd="sng">
            <a:solidFill>
              <a:srgbClr val="CFE2F3"/>
            </a:solidFill>
            <a:prstDash val="solid"/>
            <a:round/>
            <a:headEnd type="none" w="lg" len="lg"/>
            <a:tailEnd type="triangle" w="lg" len="lg"/>
          </a:ln>
        </p:spPr>
      </p:cxnSp>
      <p:sp>
        <p:nvSpPr>
          <p:cNvPr id="368" name="Shape 368"/>
          <p:cNvSpPr txBox="1"/>
          <p:nvPr/>
        </p:nvSpPr>
        <p:spPr>
          <a:xfrm>
            <a:off x="2349400" y="2267525"/>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upload</a:t>
            </a:r>
          </a:p>
        </p:txBody>
      </p:sp>
      <p:sp>
        <p:nvSpPr>
          <p:cNvPr id="369" name="Shape 369"/>
          <p:cNvSpPr/>
          <p:nvPr/>
        </p:nvSpPr>
        <p:spPr>
          <a:xfrm>
            <a:off x="2609252" y="1873275"/>
            <a:ext cx="938195" cy="306234"/>
          </a:xfrm>
          <a:prstGeom prst="flowChartTerminator">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800"/>
              <a:t>Stemcell</a:t>
            </a:r>
          </a:p>
        </p:txBody>
      </p:sp>
      <p:sp>
        <p:nvSpPr>
          <p:cNvPr id="370" name="Shape 370"/>
          <p:cNvSpPr/>
          <p:nvPr/>
        </p:nvSpPr>
        <p:spPr>
          <a:xfrm>
            <a:off x="2470751" y="1585674"/>
            <a:ext cx="882090" cy="306234"/>
          </a:xfrm>
          <a:prstGeom prst="flowChartTerminator">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US" sz="800"/>
              <a:t>Concourse</a:t>
            </a:r>
          </a:p>
          <a:p>
            <a:pPr lvl="0" rtl="0">
              <a:spcBef>
                <a:spcPts val="0"/>
              </a:spcBef>
              <a:buNone/>
            </a:pPr>
            <a:r>
              <a:rPr lang="en-US" sz="800"/>
              <a:t>Release 1.2</a:t>
            </a:r>
          </a:p>
        </p:txBody>
      </p:sp>
      <p:sp>
        <p:nvSpPr>
          <p:cNvPr id="371" name="Shape 371"/>
          <p:cNvSpPr/>
          <p:nvPr/>
        </p:nvSpPr>
        <p:spPr>
          <a:xfrm>
            <a:off x="6363475" y="2133525"/>
            <a:ext cx="558600" cy="3513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Web</a:t>
            </a:r>
          </a:p>
        </p:txBody>
      </p:sp>
      <p:sp>
        <p:nvSpPr>
          <p:cNvPr id="372" name="Shape 372"/>
          <p:cNvSpPr/>
          <p:nvPr/>
        </p:nvSpPr>
        <p:spPr>
          <a:xfrm>
            <a:off x="7049275" y="2133525"/>
            <a:ext cx="558600" cy="351300"/>
          </a:xfrm>
          <a:prstGeom prst="rect">
            <a:avLst/>
          </a:prstGeom>
          <a:solidFill>
            <a:srgbClr val="FFF2CC"/>
          </a:solidFill>
          <a:ln w="9525" cap="flat" cmpd="sng">
            <a:solidFill>
              <a:srgbClr val="FFF2CC"/>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DB</a:t>
            </a:r>
          </a:p>
        </p:txBody>
      </p:sp>
      <p:sp>
        <p:nvSpPr>
          <p:cNvPr id="373" name="Shape 373"/>
          <p:cNvSpPr/>
          <p:nvPr/>
        </p:nvSpPr>
        <p:spPr>
          <a:xfrm>
            <a:off x="7735075" y="2133525"/>
            <a:ext cx="766500" cy="3513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74" name="Shape 374"/>
          <p:cNvSpPr/>
          <p:nvPr/>
        </p:nvSpPr>
        <p:spPr>
          <a:xfrm>
            <a:off x="6142400" y="1881300"/>
            <a:ext cx="2655000" cy="2187000"/>
          </a:xfrm>
          <a:prstGeom prst="rect">
            <a:avLst/>
          </a:prstGeom>
          <a:noFill/>
          <a:ln w="9525" cap="flat" cmpd="sng">
            <a:solidFill>
              <a:srgbClr val="FFFFFF"/>
            </a:solidFill>
            <a:prstDash val="dash"/>
            <a:round/>
            <a:headEnd type="none" w="med" len="med"/>
            <a:tailEnd type="none" w="med" len="med"/>
          </a:ln>
        </p:spPr>
        <p:txBody>
          <a:bodyPr lIns="91425" tIns="91425" rIns="91425" bIns="91425" anchor="ctr" anchorCtr="0">
            <a:noAutofit/>
          </a:bodyPr>
          <a:lstStyle/>
          <a:p>
            <a:pPr marL="1371600" lvl="0" indent="457200" rtl="0">
              <a:spcBef>
                <a:spcPts val="0"/>
              </a:spcBef>
              <a:buNone/>
            </a:pPr>
            <a:r>
              <a:rPr lang="en-US"/>
              <a:t>					</a:t>
            </a:r>
          </a:p>
        </p:txBody>
      </p:sp>
      <p:sp>
        <p:nvSpPr>
          <p:cNvPr id="375" name="Shape 375"/>
          <p:cNvSpPr txBox="1"/>
          <p:nvPr/>
        </p:nvSpPr>
        <p:spPr>
          <a:xfrm>
            <a:off x="7676200" y="1805100"/>
            <a:ext cx="1098900" cy="306300"/>
          </a:xfrm>
          <a:prstGeom prst="rect">
            <a:avLst/>
          </a:prstGeom>
          <a:noFill/>
          <a:ln>
            <a:noFill/>
          </a:ln>
        </p:spPr>
        <p:txBody>
          <a:bodyPr lIns="91425" tIns="91425" rIns="91425" bIns="91425" anchor="ctr" anchorCtr="0">
            <a:noAutofit/>
          </a:bodyPr>
          <a:lstStyle/>
          <a:p>
            <a:pPr lvl="0" algn="ctr" rtl="0">
              <a:spcBef>
                <a:spcPts val="0"/>
              </a:spcBef>
              <a:buNone/>
            </a:pPr>
            <a:r>
              <a:rPr lang="en-US" sz="1000">
                <a:solidFill>
                  <a:schemeClr val="lt1"/>
                </a:solidFill>
              </a:rPr>
              <a:t>Concourse</a:t>
            </a:r>
          </a:p>
        </p:txBody>
      </p:sp>
      <p:sp>
        <p:nvSpPr>
          <p:cNvPr id="376" name="Shape 376"/>
          <p:cNvSpPr/>
          <p:nvPr/>
        </p:nvSpPr>
        <p:spPr>
          <a:xfrm>
            <a:off x="7735075" y="2590725"/>
            <a:ext cx="766500" cy="3513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77" name="Shape 377"/>
          <p:cNvSpPr/>
          <p:nvPr/>
        </p:nvSpPr>
        <p:spPr>
          <a:xfrm>
            <a:off x="7735075" y="3047925"/>
            <a:ext cx="766500" cy="3513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
        <p:nvSpPr>
          <p:cNvPr id="378" name="Shape 378"/>
          <p:cNvSpPr/>
          <p:nvPr/>
        </p:nvSpPr>
        <p:spPr>
          <a:xfrm>
            <a:off x="7735075" y="3505125"/>
            <a:ext cx="766500" cy="351300"/>
          </a:xfrm>
          <a:prstGeom prst="rect">
            <a:avLst/>
          </a:prstGeom>
          <a:solidFill>
            <a:srgbClr val="FFF2CC"/>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a:t>Worker</a:t>
            </a:r>
          </a:p>
        </p:txBody>
      </p:sp>
    </p:spTree>
    <p:extLst>
      <p:ext uri="{BB962C8B-B14F-4D97-AF65-F5344CB8AC3E}">
        <p14:creationId xmlns:p14="http://schemas.microsoft.com/office/powerpoint/2010/main" val="28915850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7"/>
                                        </p:tgtEl>
                                        <p:attrNameLst>
                                          <p:attrName>style.visibility</p:attrName>
                                        </p:attrNameLst>
                                      </p:cBhvr>
                                      <p:to>
                                        <p:strVal val="visible"/>
                                      </p:to>
                                    </p:set>
                                    <p:animEffect transition="in" filter="fade">
                                      <p:cBhvr>
                                        <p:cTn id="7" dur="1000"/>
                                        <p:tgtEl>
                                          <p:spTgt spid="367"/>
                                        </p:tgtEl>
                                      </p:cBhvr>
                                    </p:animEffect>
                                  </p:childTnLst>
                                </p:cTn>
                              </p:par>
                              <p:par>
                                <p:cTn id="8" presetID="10" presetClass="entr" presetSubtype="0" fill="hold" nodeType="withEffect">
                                  <p:stCondLst>
                                    <p:cond delay="0"/>
                                  </p:stCondLst>
                                  <p:childTnLst>
                                    <p:set>
                                      <p:cBhvr>
                                        <p:cTn id="9" dur="1" fill="hold">
                                          <p:stCondLst>
                                            <p:cond delay="0"/>
                                          </p:stCondLst>
                                        </p:cTn>
                                        <p:tgtEl>
                                          <p:spTgt spid="369"/>
                                        </p:tgtEl>
                                        <p:attrNameLst>
                                          <p:attrName>style.visibility</p:attrName>
                                        </p:attrNameLst>
                                      </p:cBhvr>
                                      <p:to>
                                        <p:strVal val="visible"/>
                                      </p:to>
                                    </p:set>
                                    <p:animEffect transition="in" filter="fade">
                                      <p:cBhvr>
                                        <p:cTn id="10" dur="1000"/>
                                        <p:tgtEl>
                                          <p:spTgt spid="369"/>
                                        </p:tgtEl>
                                      </p:cBhvr>
                                    </p:animEffect>
                                  </p:childTnLst>
                                </p:cTn>
                              </p:par>
                              <p:par>
                                <p:cTn id="11" presetID="10" presetClass="entr" presetSubtype="0" fill="hold" nodeType="withEffect">
                                  <p:stCondLst>
                                    <p:cond delay="0"/>
                                  </p:stCondLst>
                                  <p:childTnLst>
                                    <p:set>
                                      <p:cBhvr>
                                        <p:cTn id="12" dur="1" fill="hold">
                                          <p:stCondLst>
                                            <p:cond delay="0"/>
                                          </p:stCondLst>
                                        </p:cTn>
                                        <p:tgtEl>
                                          <p:spTgt spid="370"/>
                                        </p:tgtEl>
                                        <p:attrNameLst>
                                          <p:attrName>style.visibility</p:attrName>
                                        </p:attrNameLst>
                                      </p:cBhvr>
                                      <p:to>
                                        <p:strVal val="visible"/>
                                      </p:to>
                                    </p:set>
                                    <p:animEffect transition="in" filter="fade">
                                      <p:cBhvr>
                                        <p:cTn id="13" dur="1000"/>
                                        <p:tgtEl>
                                          <p:spTgt spid="370"/>
                                        </p:tgtEl>
                                      </p:cBhvr>
                                    </p:animEffect>
                                  </p:childTnLst>
                                </p:cTn>
                              </p:par>
                              <p:par>
                                <p:cTn id="14" presetID="10" presetClass="entr" presetSubtype="0" fill="hold" nodeType="withEffect">
                                  <p:stCondLst>
                                    <p:cond delay="0"/>
                                  </p:stCondLst>
                                  <p:childTnLst>
                                    <p:set>
                                      <p:cBhvr>
                                        <p:cTn id="15" dur="1" fill="hold">
                                          <p:stCondLst>
                                            <p:cond delay="0"/>
                                          </p:stCondLst>
                                        </p:cTn>
                                        <p:tgtEl>
                                          <p:spTgt spid="368"/>
                                        </p:tgtEl>
                                        <p:attrNameLst>
                                          <p:attrName>style.visibility</p:attrName>
                                        </p:attrNameLst>
                                      </p:cBhvr>
                                      <p:to>
                                        <p:strVal val="visible"/>
                                      </p:to>
                                    </p:set>
                                    <p:animEffect transition="in" filter="fade">
                                      <p:cBhvr>
                                        <p:cTn id="16" dur="1000"/>
                                        <p:tgtEl>
                                          <p:spTgt spid="36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55"/>
                                        </p:tgtEl>
                                        <p:attrNameLst>
                                          <p:attrName>style.visibility</p:attrName>
                                        </p:attrNameLst>
                                      </p:cBhvr>
                                      <p:to>
                                        <p:strVal val="visible"/>
                                      </p:to>
                                    </p:set>
                                    <p:animEffect transition="in" filter="fade">
                                      <p:cBhvr>
                                        <p:cTn id="21" dur="1000"/>
                                        <p:tgtEl>
                                          <p:spTgt spid="355"/>
                                        </p:tgtEl>
                                      </p:cBhvr>
                                    </p:animEffect>
                                  </p:childTnLst>
                                </p:cTn>
                              </p:par>
                              <p:par>
                                <p:cTn id="22" presetID="10" presetClass="entr" presetSubtype="0" fill="hold" nodeType="withEffect">
                                  <p:stCondLst>
                                    <p:cond delay="0"/>
                                  </p:stCondLst>
                                  <p:childTnLst>
                                    <p:set>
                                      <p:cBhvr>
                                        <p:cTn id="23" dur="1" fill="hold">
                                          <p:stCondLst>
                                            <p:cond delay="0"/>
                                          </p:stCondLst>
                                        </p:cTn>
                                        <p:tgtEl>
                                          <p:spTgt spid="366"/>
                                        </p:tgtEl>
                                        <p:attrNameLst>
                                          <p:attrName>style.visibility</p:attrName>
                                        </p:attrNameLst>
                                      </p:cBhvr>
                                      <p:to>
                                        <p:strVal val="visible"/>
                                      </p:to>
                                    </p:set>
                                    <p:animEffect transition="in" filter="fade">
                                      <p:cBhvr>
                                        <p:cTn id="24" dur="1000"/>
                                        <p:tgtEl>
                                          <p:spTgt spid="366"/>
                                        </p:tgtEl>
                                      </p:cBhvr>
                                    </p:animEffect>
                                  </p:childTnLst>
                                </p:cTn>
                              </p:par>
                              <p:par>
                                <p:cTn id="25" presetID="10" presetClass="entr" presetSubtype="0" fill="hold" nodeType="withEffect">
                                  <p:stCondLst>
                                    <p:cond delay="0"/>
                                  </p:stCondLst>
                                  <p:childTnLst>
                                    <p:set>
                                      <p:cBhvr>
                                        <p:cTn id="26" dur="1" fill="hold">
                                          <p:stCondLst>
                                            <p:cond delay="0"/>
                                          </p:stCondLst>
                                        </p:cTn>
                                        <p:tgtEl>
                                          <p:spTgt spid="356"/>
                                        </p:tgtEl>
                                        <p:attrNameLst>
                                          <p:attrName>style.visibility</p:attrName>
                                        </p:attrNameLst>
                                      </p:cBhvr>
                                      <p:to>
                                        <p:strVal val="visible"/>
                                      </p:to>
                                    </p:set>
                                    <p:animEffect transition="in" filter="fade">
                                      <p:cBhvr>
                                        <p:cTn id="27" dur="1000"/>
                                        <p:tgtEl>
                                          <p:spTgt spid="35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57"/>
                                        </p:tgtEl>
                                        <p:attrNameLst>
                                          <p:attrName>style.visibility</p:attrName>
                                        </p:attrNameLst>
                                      </p:cBhvr>
                                      <p:to>
                                        <p:strVal val="visible"/>
                                      </p:to>
                                    </p:set>
                                    <p:animEffect transition="in" filter="fade">
                                      <p:cBhvr>
                                        <p:cTn id="32" dur="1000"/>
                                        <p:tgtEl>
                                          <p:spTgt spid="35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71"/>
                                        </p:tgtEl>
                                        <p:attrNameLst>
                                          <p:attrName>style.visibility</p:attrName>
                                        </p:attrNameLst>
                                      </p:cBhvr>
                                      <p:to>
                                        <p:strVal val="visible"/>
                                      </p:to>
                                    </p:set>
                                    <p:animEffect transition="in" filter="fade">
                                      <p:cBhvr>
                                        <p:cTn id="37" dur="1000"/>
                                        <p:tgtEl>
                                          <p:spTgt spid="371"/>
                                        </p:tgtEl>
                                      </p:cBhvr>
                                    </p:animEffect>
                                  </p:childTnLst>
                                </p:cTn>
                              </p:par>
                              <p:par>
                                <p:cTn id="38" presetID="10" presetClass="entr" presetSubtype="0" fill="hold" nodeType="withEffect">
                                  <p:stCondLst>
                                    <p:cond delay="0"/>
                                  </p:stCondLst>
                                  <p:childTnLst>
                                    <p:set>
                                      <p:cBhvr>
                                        <p:cTn id="39" dur="1" fill="hold">
                                          <p:stCondLst>
                                            <p:cond delay="0"/>
                                          </p:stCondLst>
                                        </p:cTn>
                                        <p:tgtEl>
                                          <p:spTgt spid="372"/>
                                        </p:tgtEl>
                                        <p:attrNameLst>
                                          <p:attrName>style.visibility</p:attrName>
                                        </p:attrNameLst>
                                      </p:cBhvr>
                                      <p:to>
                                        <p:strVal val="visible"/>
                                      </p:to>
                                    </p:set>
                                    <p:animEffect transition="in" filter="fade">
                                      <p:cBhvr>
                                        <p:cTn id="40" dur="1000"/>
                                        <p:tgtEl>
                                          <p:spTgt spid="372"/>
                                        </p:tgtEl>
                                      </p:cBhvr>
                                    </p:animEffect>
                                  </p:childTnLst>
                                </p:cTn>
                              </p:par>
                              <p:par>
                                <p:cTn id="41" presetID="10" presetClass="entr" presetSubtype="0" fill="hold" nodeType="withEffect">
                                  <p:stCondLst>
                                    <p:cond delay="0"/>
                                  </p:stCondLst>
                                  <p:childTnLst>
                                    <p:set>
                                      <p:cBhvr>
                                        <p:cTn id="42" dur="1" fill="hold">
                                          <p:stCondLst>
                                            <p:cond delay="0"/>
                                          </p:stCondLst>
                                        </p:cTn>
                                        <p:tgtEl>
                                          <p:spTgt spid="373"/>
                                        </p:tgtEl>
                                        <p:attrNameLst>
                                          <p:attrName>style.visibility</p:attrName>
                                        </p:attrNameLst>
                                      </p:cBhvr>
                                      <p:to>
                                        <p:strVal val="visible"/>
                                      </p:to>
                                    </p:set>
                                    <p:animEffect transition="in" filter="fade">
                                      <p:cBhvr>
                                        <p:cTn id="43" dur="1000"/>
                                        <p:tgtEl>
                                          <p:spTgt spid="373"/>
                                        </p:tgtEl>
                                      </p:cBhvr>
                                    </p:animEffect>
                                  </p:childTnLst>
                                </p:cTn>
                              </p:par>
                              <p:par>
                                <p:cTn id="44" presetID="10" presetClass="entr" presetSubtype="0" fill="hold" nodeType="withEffect">
                                  <p:stCondLst>
                                    <p:cond delay="0"/>
                                  </p:stCondLst>
                                  <p:childTnLst>
                                    <p:set>
                                      <p:cBhvr>
                                        <p:cTn id="45" dur="1" fill="hold">
                                          <p:stCondLst>
                                            <p:cond delay="0"/>
                                          </p:stCondLst>
                                        </p:cTn>
                                        <p:tgtEl>
                                          <p:spTgt spid="374"/>
                                        </p:tgtEl>
                                        <p:attrNameLst>
                                          <p:attrName>style.visibility</p:attrName>
                                        </p:attrNameLst>
                                      </p:cBhvr>
                                      <p:to>
                                        <p:strVal val="visible"/>
                                      </p:to>
                                    </p:set>
                                    <p:animEffect transition="in" filter="fade">
                                      <p:cBhvr>
                                        <p:cTn id="46" dur="1000"/>
                                        <p:tgtEl>
                                          <p:spTgt spid="374"/>
                                        </p:tgtEl>
                                      </p:cBhvr>
                                    </p:animEffect>
                                  </p:childTnLst>
                                </p:cTn>
                              </p:par>
                              <p:par>
                                <p:cTn id="47" presetID="10" presetClass="entr" presetSubtype="0" fill="hold" nodeType="withEffect">
                                  <p:stCondLst>
                                    <p:cond delay="0"/>
                                  </p:stCondLst>
                                  <p:childTnLst>
                                    <p:set>
                                      <p:cBhvr>
                                        <p:cTn id="48" dur="1" fill="hold">
                                          <p:stCondLst>
                                            <p:cond delay="0"/>
                                          </p:stCondLst>
                                        </p:cTn>
                                        <p:tgtEl>
                                          <p:spTgt spid="375"/>
                                        </p:tgtEl>
                                        <p:attrNameLst>
                                          <p:attrName>style.visibility</p:attrName>
                                        </p:attrNameLst>
                                      </p:cBhvr>
                                      <p:to>
                                        <p:strVal val="visible"/>
                                      </p:to>
                                    </p:set>
                                    <p:animEffect transition="in" filter="fade">
                                      <p:cBhvr>
                                        <p:cTn id="49" dur="1000"/>
                                        <p:tgtEl>
                                          <p:spTgt spid="375"/>
                                        </p:tgtEl>
                                      </p:cBhvr>
                                    </p:animEffect>
                                  </p:childTnLst>
                                </p:cTn>
                              </p:par>
                              <p:par>
                                <p:cTn id="50" presetID="10" presetClass="entr" presetSubtype="0" fill="hold" nodeType="withEffect">
                                  <p:stCondLst>
                                    <p:cond delay="0"/>
                                  </p:stCondLst>
                                  <p:childTnLst>
                                    <p:set>
                                      <p:cBhvr>
                                        <p:cTn id="51" dur="1" fill="hold">
                                          <p:stCondLst>
                                            <p:cond delay="0"/>
                                          </p:stCondLst>
                                        </p:cTn>
                                        <p:tgtEl>
                                          <p:spTgt spid="376"/>
                                        </p:tgtEl>
                                        <p:attrNameLst>
                                          <p:attrName>style.visibility</p:attrName>
                                        </p:attrNameLst>
                                      </p:cBhvr>
                                      <p:to>
                                        <p:strVal val="visible"/>
                                      </p:to>
                                    </p:set>
                                    <p:animEffect transition="in" filter="fade">
                                      <p:cBhvr>
                                        <p:cTn id="52" dur="1000"/>
                                        <p:tgtEl>
                                          <p:spTgt spid="376"/>
                                        </p:tgtEl>
                                      </p:cBhvr>
                                    </p:animEffect>
                                  </p:childTnLst>
                                </p:cTn>
                              </p:par>
                              <p:par>
                                <p:cTn id="53" presetID="10" presetClass="entr" presetSubtype="0" fill="hold" nodeType="withEffect">
                                  <p:stCondLst>
                                    <p:cond delay="0"/>
                                  </p:stCondLst>
                                  <p:childTnLst>
                                    <p:set>
                                      <p:cBhvr>
                                        <p:cTn id="54" dur="1" fill="hold">
                                          <p:stCondLst>
                                            <p:cond delay="0"/>
                                          </p:stCondLst>
                                        </p:cTn>
                                        <p:tgtEl>
                                          <p:spTgt spid="377"/>
                                        </p:tgtEl>
                                        <p:attrNameLst>
                                          <p:attrName>style.visibility</p:attrName>
                                        </p:attrNameLst>
                                      </p:cBhvr>
                                      <p:to>
                                        <p:strVal val="visible"/>
                                      </p:to>
                                    </p:set>
                                    <p:animEffect transition="in" filter="fade">
                                      <p:cBhvr>
                                        <p:cTn id="55" dur="1000"/>
                                        <p:tgtEl>
                                          <p:spTgt spid="377"/>
                                        </p:tgtEl>
                                      </p:cBhvr>
                                    </p:animEffect>
                                  </p:childTnLst>
                                </p:cTn>
                              </p:par>
                              <p:par>
                                <p:cTn id="56" presetID="10" presetClass="entr" presetSubtype="0" fill="hold" nodeType="withEffect">
                                  <p:stCondLst>
                                    <p:cond delay="0"/>
                                  </p:stCondLst>
                                  <p:childTnLst>
                                    <p:set>
                                      <p:cBhvr>
                                        <p:cTn id="57" dur="1" fill="hold">
                                          <p:stCondLst>
                                            <p:cond delay="0"/>
                                          </p:stCondLst>
                                        </p:cTn>
                                        <p:tgtEl>
                                          <p:spTgt spid="378"/>
                                        </p:tgtEl>
                                        <p:attrNameLst>
                                          <p:attrName>style.visibility</p:attrName>
                                        </p:attrNameLst>
                                      </p:cBhvr>
                                      <p:to>
                                        <p:strVal val="visible"/>
                                      </p:to>
                                    </p:set>
                                    <p:animEffect transition="in" filter="fade">
                                      <p:cBhvr>
                                        <p:cTn id="58" dur="1000"/>
                                        <p:tgtEl>
                                          <p:spTgt spid="3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Shape 329"/>
          <p:cNvSpPr txBox="1"/>
          <p:nvPr/>
        </p:nvSpPr>
        <p:spPr>
          <a:xfrm>
            <a:off x="225600" y="298650"/>
            <a:ext cx="8692799"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How To Get Started</a:t>
            </a:r>
          </a:p>
        </p:txBody>
      </p:sp>
      <p:sp>
        <p:nvSpPr>
          <p:cNvPr id="330" name="Shape 330"/>
          <p:cNvSpPr txBox="1"/>
          <p:nvPr/>
        </p:nvSpPr>
        <p:spPr>
          <a:xfrm>
            <a:off x="1896150" y="1131600"/>
            <a:ext cx="5351700" cy="2880299"/>
          </a:xfrm>
          <a:prstGeom prst="rect">
            <a:avLst/>
          </a:prstGeom>
          <a:noFill/>
          <a:ln>
            <a:noFill/>
          </a:ln>
        </p:spPr>
        <p:txBody>
          <a:bodyPr lIns="91425" tIns="91425" rIns="91425" bIns="91425" anchor="t" anchorCtr="0">
            <a:noAutofit/>
          </a:bodyPr>
          <a:lstStyle/>
          <a:p>
            <a:pPr marL="457200" lvl="0" indent="-228600" rtl="0">
              <a:spcBef>
                <a:spcPts val="0"/>
              </a:spcBef>
              <a:buClr>
                <a:schemeClr val="lt1"/>
              </a:buClr>
              <a:buChar char="●"/>
            </a:pPr>
            <a:r>
              <a:rPr lang="en-US">
                <a:solidFill>
                  <a:schemeClr val="lt1"/>
                </a:solidFill>
              </a:rPr>
              <a:t>Go to: </a:t>
            </a:r>
            <a:r>
              <a:rPr lang="en-US" u="sng">
                <a:solidFill>
                  <a:schemeClr val="hlink"/>
                </a:solidFill>
                <a:hlinkClick r:id="rId3"/>
              </a:rPr>
              <a:t>concourse.ci</a:t>
            </a:r>
          </a:p>
          <a:p>
            <a:pPr marL="914400" lvl="1" indent="-228600" rtl="0">
              <a:spcBef>
                <a:spcPts val="0"/>
              </a:spcBef>
              <a:buClr>
                <a:schemeClr val="lt1"/>
              </a:buClr>
              <a:buChar char="○"/>
            </a:pPr>
            <a:r>
              <a:rPr lang="en-US" u="sng">
                <a:solidFill>
                  <a:schemeClr val="hlink"/>
                </a:solidFill>
                <a:hlinkClick r:id="rId4"/>
              </a:rPr>
              <a:t>Getting Started</a:t>
            </a:r>
            <a:r>
              <a:rPr lang="en-US">
                <a:solidFill>
                  <a:schemeClr val="lt1"/>
                </a:solidFill>
              </a:rPr>
              <a:t> docs to </a:t>
            </a:r>
            <a:r>
              <a:rPr lang="en-US">
                <a:solidFill>
                  <a:schemeClr val="lt1"/>
                </a:solidFill>
                <a:latin typeface="Courier New"/>
                <a:ea typeface="Courier New"/>
                <a:cs typeface="Courier New"/>
                <a:sym typeface="Courier New"/>
              </a:rPr>
              <a:t>vagrant up</a:t>
            </a:r>
          </a:p>
          <a:p>
            <a:pPr marL="914400" lvl="1" indent="-228600" rtl="0">
              <a:spcBef>
                <a:spcPts val="0"/>
              </a:spcBef>
              <a:buClr>
                <a:schemeClr val="lt1"/>
              </a:buClr>
              <a:buChar char="○"/>
            </a:pPr>
            <a:r>
              <a:rPr lang="en-US" u="sng">
                <a:solidFill>
                  <a:schemeClr val="hlink"/>
                </a:solidFill>
                <a:hlinkClick r:id="rId5"/>
              </a:rPr>
              <a:t>Versioned S3 Artifacts</a:t>
            </a:r>
            <a:r>
              <a:rPr lang="en-US">
                <a:solidFill>
                  <a:schemeClr val="lt1"/>
                </a:solidFill>
              </a:rPr>
              <a:t> example</a:t>
            </a:r>
          </a:p>
          <a:p>
            <a:pPr marL="914400" lvl="1" indent="-228600" rtl="0">
              <a:spcBef>
                <a:spcPts val="0"/>
              </a:spcBef>
              <a:buClr>
                <a:schemeClr val="lt1"/>
              </a:buClr>
              <a:buChar char="○"/>
            </a:pPr>
            <a:r>
              <a:rPr lang="en-US" u="sng">
                <a:solidFill>
                  <a:schemeClr val="hlink"/>
                </a:solidFill>
                <a:hlinkClick r:id="rId6"/>
              </a:rPr>
              <a:t>PCF-demo</a:t>
            </a:r>
            <a:r>
              <a:rPr lang="en-US">
                <a:solidFill>
                  <a:schemeClr val="lt1"/>
                </a:solidFill>
              </a:rPr>
              <a:t> example</a:t>
            </a:r>
          </a:p>
          <a:p>
            <a:pPr lvl="0" rtl="0">
              <a:spcBef>
                <a:spcPts val="0"/>
              </a:spcBef>
              <a:buNone/>
            </a:pPr>
            <a:endParaRPr>
              <a:solidFill>
                <a:schemeClr val="lt1"/>
              </a:solidFill>
            </a:endParaRPr>
          </a:p>
          <a:p>
            <a:pPr marL="457200" lvl="0" indent="-228600" rtl="0">
              <a:spcBef>
                <a:spcPts val="0"/>
              </a:spcBef>
              <a:buClr>
                <a:schemeClr val="lt1"/>
              </a:buClr>
              <a:buChar char="●"/>
            </a:pPr>
            <a:r>
              <a:rPr lang="en-US">
                <a:solidFill>
                  <a:schemeClr val="lt1"/>
                </a:solidFill>
              </a:rPr>
              <a:t>bosh </a:t>
            </a:r>
            <a:r>
              <a:rPr lang="en-US" u="sng">
                <a:solidFill>
                  <a:schemeClr val="hlink"/>
                </a:solidFill>
                <a:hlinkClick r:id="rId7"/>
              </a:rPr>
              <a:t>deploy it</a:t>
            </a:r>
            <a:r>
              <a:rPr lang="en-US">
                <a:solidFill>
                  <a:schemeClr val="lt1"/>
                </a:solidFill>
              </a:rPr>
              <a:t> somewhere</a:t>
            </a:r>
          </a:p>
          <a:p>
            <a:pPr lvl="0" rtl="0">
              <a:spcBef>
                <a:spcPts val="0"/>
              </a:spcBef>
              <a:buNone/>
            </a:pPr>
            <a:endParaRPr>
              <a:solidFill>
                <a:schemeClr val="lt1"/>
              </a:solidFill>
            </a:endParaRPr>
          </a:p>
          <a:p>
            <a:pPr marL="457200" lvl="0" indent="-228600" rtl="0">
              <a:spcBef>
                <a:spcPts val="0"/>
              </a:spcBef>
              <a:buClr>
                <a:schemeClr val="lt1"/>
              </a:buClr>
              <a:buChar char="●"/>
            </a:pPr>
            <a:r>
              <a:rPr lang="en-US" u="sng">
                <a:solidFill>
                  <a:schemeClr val="hlink"/>
                </a:solidFill>
                <a:hlinkClick r:id="rId8"/>
              </a:rPr>
              <a:t>Concourse team</a:t>
            </a:r>
            <a:r>
              <a:rPr lang="en-US">
                <a:solidFill>
                  <a:schemeClr val="lt1"/>
                </a:solidFill>
              </a:rPr>
              <a:t> on Slack</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pic>
        <p:nvPicPr>
          <p:cNvPr id="342" name="Shape 342" descr="C:\Users\sdunn\Documents\Pivotal Corporate\presentation\New Approach to Big Data\assets\Strata-Data-wide.jpg"/>
          <p:cNvPicPr preferRelativeResize="0"/>
          <p:nvPr/>
        </p:nvPicPr>
        <p:blipFill rotWithShape="1">
          <a:blip r:embed="rId3">
            <a:alphaModFix/>
          </a:blip>
          <a:srcRect/>
          <a:stretch/>
        </p:blipFill>
        <p:spPr>
          <a:xfrm>
            <a:off x="-2" y="-6462"/>
            <a:ext cx="9167236" cy="5156574"/>
          </a:xfrm>
          <a:prstGeom prst="rect">
            <a:avLst/>
          </a:prstGeom>
          <a:noFill/>
          <a:ln>
            <a:noFill/>
          </a:ln>
        </p:spPr>
      </p:pic>
      <p:sp>
        <p:nvSpPr>
          <p:cNvPr id="343" name="Shape 343"/>
          <p:cNvSpPr txBox="1"/>
          <p:nvPr/>
        </p:nvSpPr>
        <p:spPr>
          <a:xfrm>
            <a:off x="446035" y="1487155"/>
            <a:ext cx="3965191" cy="1975189"/>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lt1"/>
              </a:buClr>
              <a:buSzPct val="25000"/>
              <a:buFont typeface="Roboto"/>
              <a:buNone/>
            </a:pPr>
            <a:r>
              <a:rPr lang="en-US" sz="4000" b="1" i="0" u="none" strike="noStrike" cap="none">
                <a:solidFill>
                  <a:schemeClr val="lt1"/>
                </a:solidFill>
                <a:latin typeface="Roboto"/>
                <a:ea typeface="Roboto"/>
                <a:cs typeface="Roboto"/>
                <a:sym typeface="Roboto"/>
              </a:rPr>
              <a:t>Open.</a:t>
            </a:r>
          </a:p>
          <a:p>
            <a:pPr marL="0" marR="0" lvl="0" indent="0" algn="l" rtl="0">
              <a:spcBef>
                <a:spcPts val="0"/>
              </a:spcBef>
              <a:spcAft>
                <a:spcPts val="0"/>
              </a:spcAft>
              <a:buClr>
                <a:schemeClr val="lt1"/>
              </a:buClr>
              <a:buSzPct val="25000"/>
              <a:buFont typeface="Roboto"/>
              <a:buNone/>
            </a:pPr>
            <a:r>
              <a:rPr lang="en-US" sz="4000" b="1" i="0" u="none" strike="noStrike" cap="none">
                <a:solidFill>
                  <a:schemeClr val="lt1"/>
                </a:solidFill>
                <a:latin typeface="Roboto"/>
                <a:ea typeface="Roboto"/>
                <a:cs typeface="Roboto"/>
                <a:sym typeface="Roboto"/>
              </a:rPr>
              <a:t>Agile.</a:t>
            </a:r>
          </a:p>
          <a:p>
            <a:pPr marL="0" marR="0" lvl="0" indent="0" algn="l" rtl="0">
              <a:spcBef>
                <a:spcPts val="0"/>
              </a:spcBef>
              <a:buClr>
                <a:schemeClr val="lt1"/>
              </a:buClr>
              <a:buSzPct val="25000"/>
              <a:buFont typeface="Roboto"/>
              <a:buNone/>
            </a:pPr>
            <a:r>
              <a:rPr lang="en-US" sz="4000" b="1" i="0" u="none" strike="noStrike" cap="none">
                <a:solidFill>
                  <a:schemeClr val="lt1"/>
                </a:solidFill>
                <a:latin typeface="Roboto"/>
                <a:ea typeface="Roboto"/>
                <a:cs typeface="Roboto"/>
                <a:sym typeface="Roboto"/>
              </a:rPr>
              <a:t>Cloud-Ready.</a:t>
            </a:r>
          </a:p>
        </p:txBody>
      </p:sp>
      <p:pic>
        <p:nvPicPr>
          <p:cNvPr id="344" name="Shape 344" descr="C:\Users\sdunn\Documents\Pivotal Corporate\presentation\Misc Assets\pivotal-logo.png"/>
          <p:cNvPicPr preferRelativeResize="0"/>
          <p:nvPr/>
        </p:nvPicPr>
        <p:blipFill rotWithShape="1">
          <a:blip r:embed="rId4">
            <a:alphaModFix/>
          </a:blip>
          <a:srcRect/>
          <a:stretch/>
        </p:blipFill>
        <p:spPr>
          <a:xfrm>
            <a:off x="566612" y="0"/>
            <a:ext cx="2045955" cy="80179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p:nvPr/>
        </p:nvSpPr>
        <p:spPr>
          <a:xfrm>
            <a:off x="350225" y="934025"/>
            <a:ext cx="2444999" cy="1060500"/>
          </a:xfrm>
          <a:prstGeom prst="rect">
            <a:avLst/>
          </a:prstGeom>
          <a:noFill/>
          <a:ln>
            <a:noFill/>
          </a:ln>
        </p:spPr>
        <p:txBody>
          <a:bodyPr lIns="91425" tIns="91425" rIns="91425" bIns="91425" anchor="t" anchorCtr="0">
            <a:noAutofit/>
          </a:bodyPr>
          <a:lstStyle/>
          <a:p>
            <a:pPr lvl="0" rtl="0">
              <a:spcBef>
                <a:spcPts val="0"/>
              </a:spcBef>
              <a:buNone/>
            </a:pPr>
            <a:r>
              <a:rPr lang="en-US">
                <a:solidFill>
                  <a:schemeClr val="lt1"/>
                </a:solidFill>
              </a:rPr>
              <a:t>Snowflakes</a:t>
            </a:r>
          </a:p>
          <a:p>
            <a:pPr marL="457200" lvl="0" indent="-304800" rtl="0">
              <a:spcBef>
                <a:spcPts val="0"/>
              </a:spcBef>
              <a:buClr>
                <a:schemeClr val="lt1"/>
              </a:buClr>
              <a:buSzPct val="100000"/>
              <a:buChar char="-"/>
            </a:pPr>
            <a:r>
              <a:rPr lang="en-US" sz="1200">
                <a:solidFill>
                  <a:schemeClr val="lt1"/>
                </a:solidFill>
              </a:rPr>
              <a:t>lots of plugins</a:t>
            </a:r>
          </a:p>
          <a:p>
            <a:pPr marL="457200" lvl="0" indent="-304800" rtl="0">
              <a:spcBef>
                <a:spcPts val="0"/>
              </a:spcBef>
              <a:buClr>
                <a:schemeClr val="lt1"/>
              </a:buClr>
              <a:buSzPct val="100000"/>
              <a:buChar char="-"/>
            </a:pPr>
            <a:r>
              <a:rPr lang="en-US" sz="1200">
                <a:solidFill>
                  <a:schemeClr val="lt1"/>
                </a:solidFill>
              </a:rPr>
              <a:t>system dependencies</a:t>
            </a:r>
          </a:p>
          <a:p>
            <a:pPr marL="457200" lvl="0" indent="-304800" rtl="0">
              <a:spcBef>
                <a:spcPts val="0"/>
              </a:spcBef>
              <a:buClr>
                <a:schemeClr val="lt1"/>
              </a:buClr>
              <a:buSzPct val="100000"/>
              <a:buChar char="-"/>
            </a:pPr>
            <a:r>
              <a:rPr lang="en-US" sz="1200">
                <a:solidFill>
                  <a:schemeClr val="lt1"/>
                </a:solidFill>
              </a:rPr>
              <a:t>textbox scripting</a:t>
            </a:r>
          </a:p>
        </p:txBody>
      </p:sp>
      <p:sp>
        <p:nvSpPr>
          <p:cNvPr id="182" name="Shape 182"/>
          <p:cNvSpPr txBox="1"/>
          <p:nvPr/>
        </p:nvSpPr>
        <p:spPr>
          <a:xfrm>
            <a:off x="350225" y="2226725"/>
            <a:ext cx="2444999" cy="1060500"/>
          </a:xfrm>
          <a:prstGeom prst="rect">
            <a:avLst/>
          </a:prstGeom>
          <a:noFill/>
          <a:ln>
            <a:noFill/>
          </a:ln>
        </p:spPr>
        <p:txBody>
          <a:bodyPr lIns="91425" tIns="91425" rIns="91425" bIns="91425" anchor="t" anchorCtr="0">
            <a:noAutofit/>
          </a:bodyPr>
          <a:lstStyle/>
          <a:p>
            <a:pPr lvl="0" rtl="0">
              <a:spcBef>
                <a:spcPts val="0"/>
              </a:spcBef>
              <a:buNone/>
            </a:pPr>
            <a:r>
              <a:rPr lang="en-US">
                <a:solidFill>
                  <a:schemeClr val="lt1"/>
                </a:solidFill>
              </a:rPr>
              <a:t>Pipelines</a:t>
            </a:r>
          </a:p>
          <a:p>
            <a:pPr marL="457200" lvl="0" indent="-304800" rtl="0">
              <a:spcBef>
                <a:spcPts val="0"/>
              </a:spcBef>
              <a:buClr>
                <a:schemeClr val="lt1"/>
              </a:buClr>
              <a:buSzPct val="100000"/>
              <a:buChar char="-"/>
            </a:pPr>
            <a:r>
              <a:rPr lang="en-US" sz="1200">
                <a:solidFill>
                  <a:schemeClr val="lt1"/>
                </a:solidFill>
              </a:rPr>
              <a:t>no first-class support</a:t>
            </a:r>
          </a:p>
          <a:p>
            <a:pPr marL="457200" lvl="0" indent="-304800" rtl="0">
              <a:spcBef>
                <a:spcPts val="0"/>
              </a:spcBef>
              <a:buClr>
                <a:schemeClr val="lt1"/>
              </a:buClr>
              <a:buSzPct val="100000"/>
              <a:buChar char="-"/>
            </a:pPr>
            <a:r>
              <a:rPr lang="en-US" sz="1200">
                <a:solidFill>
                  <a:schemeClr val="lt1"/>
                </a:solidFill>
              </a:rPr>
              <a:t>complex job sequencing</a:t>
            </a:r>
          </a:p>
        </p:txBody>
      </p:sp>
      <p:sp>
        <p:nvSpPr>
          <p:cNvPr id="183" name="Shape 183"/>
          <p:cNvSpPr txBox="1"/>
          <p:nvPr/>
        </p:nvSpPr>
        <p:spPr>
          <a:xfrm>
            <a:off x="350225" y="3367025"/>
            <a:ext cx="2444999" cy="1060500"/>
          </a:xfrm>
          <a:prstGeom prst="rect">
            <a:avLst/>
          </a:prstGeom>
          <a:noFill/>
          <a:ln>
            <a:noFill/>
          </a:ln>
        </p:spPr>
        <p:txBody>
          <a:bodyPr lIns="91425" tIns="91425" rIns="91425" bIns="91425" anchor="t" anchorCtr="0">
            <a:noAutofit/>
          </a:bodyPr>
          <a:lstStyle/>
          <a:p>
            <a:pPr lvl="0" rtl="0">
              <a:spcBef>
                <a:spcPts val="0"/>
              </a:spcBef>
              <a:buNone/>
            </a:pPr>
            <a:r>
              <a:rPr lang="en-US">
                <a:solidFill>
                  <a:schemeClr val="lt1"/>
                </a:solidFill>
              </a:rPr>
              <a:t>Environment Parity</a:t>
            </a:r>
          </a:p>
          <a:p>
            <a:pPr marL="457200" lvl="0" indent="-304800" rtl="0">
              <a:spcBef>
                <a:spcPts val="0"/>
              </a:spcBef>
              <a:buClr>
                <a:schemeClr val="lt1"/>
              </a:buClr>
              <a:buSzPct val="100000"/>
              <a:buChar char="-"/>
            </a:pPr>
            <a:r>
              <a:rPr lang="en-US" sz="1200">
                <a:solidFill>
                  <a:schemeClr val="lt1"/>
                </a:solidFill>
              </a:rPr>
              <a:t>works locally, breaks on server</a:t>
            </a:r>
          </a:p>
          <a:p>
            <a:pPr marL="457200" lvl="0" indent="-304800" rtl="0">
              <a:spcBef>
                <a:spcPts val="0"/>
              </a:spcBef>
              <a:buClr>
                <a:schemeClr val="lt1"/>
              </a:buClr>
              <a:buSzPct val="100000"/>
              <a:buChar char="-"/>
            </a:pPr>
            <a:r>
              <a:rPr lang="en-US" sz="1200">
                <a:solidFill>
                  <a:schemeClr val="lt1"/>
                </a:solidFill>
              </a:rPr>
              <a:t>lots of debugging commits</a:t>
            </a:r>
          </a:p>
        </p:txBody>
      </p:sp>
      <p:sp>
        <p:nvSpPr>
          <p:cNvPr id="184" name="Shape 184"/>
          <p:cNvSpPr txBox="1"/>
          <p:nvPr/>
        </p:nvSpPr>
        <p:spPr>
          <a:xfrm>
            <a:off x="6348775" y="934025"/>
            <a:ext cx="2444999" cy="1060500"/>
          </a:xfrm>
          <a:prstGeom prst="rect">
            <a:avLst/>
          </a:prstGeom>
          <a:noFill/>
          <a:ln>
            <a:noFill/>
          </a:ln>
        </p:spPr>
        <p:txBody>
          <a:bodyPr lIns="91425" tIns="91425" rIns="91425" bIns="91425" anchor="t" anchorCtr="0">
            <a:noAutofit/>
          </a:bodyPr>
          <a:lstStyle/>
          <a:p>
            <a:pPr lvl="0" rtl="0">
              <a:spcBef>
                <a:spcPts val="0"/>
              </a:spcBef>
              <a:buNone/>
            </a:pPr>
            <a:r>
              <a:rPr lang="en-US">
                <a:solidFill>
                  <a:schemeClr val="lt1"/>
                </a:solidFill>
              </a:rPr>
              <a:t>Usability</a:t>
            </a:r>
          </a:p>
          <a:p>
            <a:pPr marL="457200" lvl="0" indent="-304800" rtl="0">
              <a:spcBef>
                <a:spcPts val="0"/>
              </a:spcBef>
              <a:buClr>
                <a:schemeClr val="lt1"/>
              </a:buClr>
              <a:buSzPct val="100000"/>
              <a:buChar char="-"/>
            </a:pPr>
            <a:r>
              <a:rPr lang="en-US" sz="1200">
                <a:solidFill>
                  <a:schemeClr val="lt1"/>
                </a:solidFill>
              </a:rPr>
              <a:t>complicated UIs</a:t>
            </a:r>
          </a:p>
          <a:p>
            <a:pPr marL="457200" lvl="0" indent="-304800" rtl="0">
              <a:spcBef>
                <a:spcPts val="0"/>
              </a:spcBef>
              <a:buClr>
                <a:schemeClr val="lt1"/>
              </a:buClr>
              <a:buSzPct val="100000"/>
              <a:buChar char="-"/>
            </a:pPr>
            <a:r>
              <a:rPr lang="en-US" sz="1200">
                <a:solidFill>
                  <a:schemeClr val="lt1"/>
                </a:solidFill>
              </a:rPr>
              <a:t>endless menus</a:t>
            </a:r>
          </a:p>
          <a:p>
            <a:pPr marL="457200" lvl="0" indent="-304800" rtl="0">
              <a:spcBef>
                <a:spcPts val="0"/>
              </a:spcBef>
              <a:buClr>
                <a:schemeClr val="lt1"/>
              </a:buClr>
              <a:buSzPct val="100000"/>
              <a:buChar char="-"/>
            </a:pPr>
            <a:r>
              <a:rPr lang="en-US" sz="1200">
                <a:solidFill>
                  <a:schemeClr val="lt1"/>
                </a:solidFill>
              </a:rPr>
              <a:t>too many clicks to get logs</a:t>
            </a:r>
          </a:p>
        </p:txBody>
      </p:sp>
      <p:sp>
        <p:nvSpPr>
          <p:cNvPr id="185" name="Shape 185"/>
          <p:cNvSpPr txBox="1"/>
          <p:nvPr/>
        </p:nvSpPr>
        <p:spPr>
          <a:xfrm>
            <a:off x="6348775" y="2226725"/>
            <a:ext cx="2444999" cy="1060500"/>
          </a:xfrm>
          <a:prstGeom prst="rect">
            <a:avLst/>
          </a:prstGeom>
          <a:noFill/>
          <a:ln>
            <a:noFill/>
          </a:ln>
        </p:spPr>
        <p:txBody>
          <a:bodyPr lIns="91425" tIns="91425" rIns="91425" bIns="91425" anchor="t" anchorCtr="0">
            <a:noAutofit/>
          </a:bodyPr>
          <a:lstStyle/>
          <a:p>
            <a:pPr lvl="0" rtl="0">
              <a:spcBef>
                <a:spcPts val="0"/>
              </a:spcBef>
              <a:buNone/>
            </a:pPr>
            <a:r>
              <a:rPr lang="en-US">
                <a:solidFill>
                  <a:schemeClr val="lt1"/>
                </a:solidFill>
              </a:rPr>
              <a:t>Execution Hierarchy</a:t>
            </a:r>
          </a:p>
          <a:p>
            <a:pPr marL="457200" lvl="0" indent="-304800" rtl="0">
              <a:spcBef>
                <a:spcPts val="0"/>
              </a:spcBef>
              <a:buClr>
                <a:schemeClr val="lt1"/>
              </a:buClr>
              <a:buSzPct val="100000"/>
              <a:buChar char="-"/>
            </a:pPr>
            <a:r>
              <a:rPr lang="en-US" sz="1200">
                <a:solidFill>
                  <a:schemeClr val="lt1"/>
                </a:solidFill>
              </a:rPr>
              <a:t>deep and complex</a:t>
            </a:r>
          </a:p>
        </p:txBody>
      </p:sp>
      <p:sp>
        <p:nvSpPr>
          <p:cNvPr id="186" name="Shape 186"/>
          <p:cNvSpPr txBox="1"/>
          <p:nvPr/>
        </p:nvSpPr>
        <p:spPr>
          <a:xfrm>
            <a:off x="6348775" y="3367025"/>
            <a:ext cx="2444999" cy="1060500"/>
          </a:xfrm>
          <a:prstGeom prst="rect">
            <a:avLst/>
          </a:prstGeom>
          <a:noFill/>
          <a:ln>
            <a:noFill/>
          </a:ln>
        </p:spPr>
        <p:txBody>
          <a:bodyPr lIns="91425" tIns="91425" rIns="91425" bIns="91425" anchor="t" anchorCtr="0">
            <a:noAutofit/>
          </a:bodyPr>
          <a:lstStyle/>
          <a:p>
            <a:pPr lvl="0" rtl="0">
              <a:spcBef>
                <a:spcPts val="0"/>
              </a:spcBef>
              <a:buNone/>
            </a:pPr>
            <a:r>
              <a:rPr lang="en-US">
                <a:solidFill>
                  <a:schemeClr val="lt1"/>
                </a:solidFill>
              </a:rPr>
              <a:t>Scalability</a:t>
            </a:r>
          </a:p>
          <a:p>
            <a:pPr marL="457200" lvl="0" indent="-304800" rtl="0">
              <a:spcBef>
                <a:spcPts val="0"/>
              </a:spcBef>
              <a:buClr>
                <a:schemeClr val="lt1"/>
              </a:buClr>
              <a:buSzPct val="100000"/>
              <a:buChar char="-"/>
            </a:pPr>
            <a:r>
              <a:rPr lang="en-US" sz="1200">
                <a:solidFill>
                  <a:schemeClr val="lt1"/>
                </a:solidFill>
              </a:rPr>
              <a:t>hard to scale vertically or horizontally</a:t>
            </a:r>
          </a:p>
          <a:p>
            <a:pPr lvl="0" rtl="0">
              <a:spcBef>
                <a:spcPts val="0"/>
              </a:spcBef>
              <a:buNone/>
            </a:pPr>
            <a:endParaRPr sz="1200">
              <a:solidFill>
                <a:schemeClr val="lt1"/>
              </a:solidFill>
            </a:endParaRPr>
          </a:p>
        </p:txBody>
      </p:sp>
      <p:pic>
        <p:nvPicPr>
          <p:cNvPr id="187" name="Shape 187"/>
          <p:cNvPicPr preferRelativeResize="0"/>
          <p:nvPr/>
        </p:nvPicPr>
        <p:blipFill>
          <a:blip r:embed="rId3">
            <a:alphaModFix/>
          </a:blip>
          <a:stretch>
            <a:fillRect/>
          </a:stretch>
        </p:blipFill>
        <p:spPr>
          <a:xfrm>
            <a:off x="3085674" y="1738025"/>
            <a:ext cx="2972649" cy="1667450"/>
          </a:xfrm>
          <a:prstGeom prst="rect">
            <a:avLst/>
          </a:prstGeom>
          <a:noFill/>
          <a:ln>
            <a:noFill/>
          </a:ln>
        </p:spPr>
      </p:pic>
      <p:sp>
        <p:nvSpPr>
          <p:cNvPr id="188" name="Shape 188"/>
          <p:cNvSpPr txBox="1"/>
          <p:nvPr/>
        </p:nvSpPr>
        <p:spPr>
          <a:xfrm>
            <a:off x="2087400" y="298650"/>
            <a:ext cx="4969199" cy="512099"/>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What we found in other CI systems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Shape 194"/>
          <p:cNvSpPr txBox="1"/>
          <p:nvPr/>
        </p:nvSpPr>
        <p:spPr>
          <a:xfrm>
            <a:off x="350225" y="3367025"/>
            <a:ext cx="2444999" cy="1060500"/>
          </a:xfrm>
          <a:prstGeom prst="rect">
            <a:avLst/>
          </a:prstGeom>
          <a:noFill/>
          <a:ln>
            <a:noFill/>
          </a:ln>
        </p:spPr>
        <p:txBody>
          <a:bodyPr lIns="91425" tIns="91425" rIns="91425" bIns="91425" anchor="t" anchorCtr="0">
            <a:noAutofit/>
          </a:bodyPr>
          <a:lstStyle/>
          <a:p>
            <a:pPr lvl="0" rtl="0">
              <a:spcBef>
                <a:spcPts val="0"/>
              </a:spcBef>
              <a:buNone/>
            </a:pPr>
            <a:r>
              <a:rPr lang="en-US">
                <a:solidFill>
                  <a:schemeClr val="lt1"/>
                </a:solidFill>
              </a:rPr>
              <a:t>Environment Parity</a:t>
            </a:r>
          </a:p>
          <a:p>
            <a:pPr marL="457200" lvl="0" indent="-304800" rtl="0">
              <a:spcBef>
                <a:spcPts val="0"/>
              </a:spcBef>
              <a:buClr>
                <a:schemeClr val="lt1"/>
              </a:buClr>
              <a:buSzPct val="100000"/>
              <a:buChar char="-"/>
            </a:pPr>
            <a:r>
              <a:rPr lang="en-US" sz="1200">
                <a:solidFill>
                  <a:schemeClr val="lt1"/>
                </a:solidFill>
              </a:rPr>
              <a:t>run tasks locally before committing</a:t>
            </a:r>
          </a:p>
        </p:txBody>
      </p:sp>
      <p:sp>
        <p:nvSpPr>
          <p:cNvPr id="195" name="Shape 195"/>
          <p:cNvSpPr txBox="1"/>
          <p:nvPr/>
        </p:nvSpPr>
        <p:spPr>
          <a:xfrm>
            <a:off x="350225" y="934025"/>
            <a:ext cx="2444999" cy="1060500"/>
          </a:xfrm>
          <a:prstGeom prst="rect">
            <a:avLst/>
          </a:prstGeom>
          <a:noFill/>
          <a:ln>
            <a:noFill/>
          </a:ln>
        </p:spPr>
        <p:txBody>
          <a:bodyPr lIns="91425" tIns="91425" rIns="91425" bIns="91425" anchor="t" anchorCtr="0">
            <a:noAutofit/>
          </a:bodyPr>
          <a:lstStyle/>
          <a:p>
            <a:pPr lvl="0" rtl="0">
              <a:spcBef>
                <a:spcPts val="0"/>
              </a:spcBef>
              <a:buNone/>
            </a:pPr>
            <a:r>
              <a:rPr lang="en-US">
                <a:solidFill>
                  <a:schemeClr val="lt1"/>
                </a:solidFill>
              </a:rPr>
              <a:t>Configurable</a:t>
            </a:r>
          </a:p>
          <a:p>
            <a:pPr marL="457200" lvl="0" indent="-304800" rtl="0">
              <a:spcBef>
                <a:spcPts val="0"/>
              </a:spcBef>
              <a:buClr>
                <a:schemeClr val="lt1"/>
              </a:buClr>
              <a:buSzPct val="100000"/>
              <a:buChar char="-"/>
            </a:pPr>
            <a:r>
              <a:rPr lang="en-US" sz="1200">
                <a:solidFill>
                  <a:schemeClr val="lt1"/>
                </a:solidFill>
              </a:rPr>
              <a:t>declarative CI (no more snowflakes)</a:t>
            </a:r>
          </a:p>
          <a:p>
            <a:pPr marL="457200" lvl="0" indent="-304800" rtl="0">
              <a:spcBef>
                <a:spcPts val="0"/>
              </a:spcBef>
              <a:buClr>
                <a:schemeClr val="lt1"/>
              </a:buClr>
              <a:buSzPct val="100000"/>
              <a:buChar char="-"/>
            </a:pPr>
            <a:r>
              <a:rPr lang="en-US" sz="1200">
                <a:solidFill>
                  <a:schemeClr val="lt1"/>
                </a:solidFill>
              </a:rPr>
              <a:t>store in version control</a:t>
            </a:r>
          </a:p>
        </p:txBody>
      </p:sp>
      <p:sp>
        <p:nvSpPr>
          <p:cNvPr id="196" name="Shape 196"/>
          <p:cNvSpPr txBox="1"/>
          <p:nvPr/>
        </p:nvSpPr>
        <p:spPr>
          <a:xfrm>
            <a:off x="350225" y="2226725"/>
            <a:ext cx="2444999" cy="1060500"/>
          </a:xfrm>
          <a:prstGeom prst="rect">
            <a:avLst/>
          </a:prstGeom>
          <a:noFill/>
          <a:ln>
            <a:noFill/>
          </a:ln>
        </p:spPr>
        <p:txBody>
          <a:bodyPr lIns="91425" tIns="91425" rIns="91425" bIns="91425" anchor="t" anchorCtr="0">
            <a:noAutofit/>
          </a:bodyPr>
          <a:lstStyle/>
          <a:p>
            <a:pPr lvl="0" rtl="0">
              <a:spcBef>
                <a:spcPts val="0"/>
              </a:spcBef>
              <a:buNone/>
            </a:pPr>
            <a:r>
              <a:rPr lang="en-US">
                <a:solidFill>
                  <a:schemeClr val="lt1"/>
                </a:solidFill>
              </a:rPr>
              <a:t>Unpolluted builds</a:t>
            </a:r>
          </a:p>
          <a:p>
            <a:pPr marL="457200" lvl="0" indent="-304800" rtl="0">
              <a:spcBef>
                <a:spcPts val="0"/>
              </a:spcBef>
              <a:buClr>
                <a:schemeClr val="lt1"/>
              </a:buClr>
              <a:buSzPct val="100000"/>
              <a:buChar char="-"/>
            </a:pPr>
            <a:r>
              <a:rPr lang="en-US" sz="1200">
                <a:solidFill>
                  <a:schemeClr val="lt1"/>
                </a:solidFill>
              </a:rPr>
              <a:t>previous builds do not affect subsequent builds</a:t>
            </a:r>
          </a:p>
        </p:txBody>
      </p:sp>
      <p:sp>
        <p:nvSpPr>
          <p:cNvPr id="197" name="Shape 197"/>
          <p:cNvSpPr txBox="1"/>
          <p:nvPr/>
        </p:nvSpPr>
        <p:spPr>
          <a:xfrm>
            <a:off x="6348775" y="934025"/>
            <a:ext cx="2444999" cy="1060500"/>
          </a:xfrm>
          <a:prstGeom prst="rect">
            <a:avLst/>
          </a:prstGeom>
          <a:noFill/>
          <a:ln>
            <a:noFill/>
          </a:ln>
        </p:spPr>
        <p:txBody>
          <a:bodyPr lIns="91425" tIns="91425" rIns="91425" bIns="91425" anchor="t" anchorCtr="0">
            <a:noAutofit/>
          </a:bodyPr>
          <a:lstStyle/>
          <a:p>
            <a:pPr lvl="0" rtl="0">
              <a:spcBef>
                <a:spcPts val="0"/>
              </a:spcBef>
              <a:buNone/>
            </a:pPr>
            <a:r>
              <a:rPr lang="en-US">
                <a:solidFill>
                  <a:schemeClr val="lt1"/>
                </a:solidFill>
              </a:rPr>
              <a:t>Usability</a:t>
            </a:r>
          </a:p>
          <a:p>
            <a:pPr marL="457200" lvl="0" indent="-304800" rtl="0">
              <a:spcBef>
                <a:spcPts val="0"/>
              </a:spcBef>
              <a:buClr>
                <a:schemeClr val="lt1"/>
              </a:buClr>
              <a:buSzPct val="100000"/>
              <a:buChar char="-"/>
            </a:pPr>
            <a:r>
              <a:rPr lang="en-US" sz="1200">
                <a:solidFill>
                  <a:schemeClr val="lt1"/>
                </a:solidFill>
              </a:rPr>
              <a:t>visualize pipeline</a:t>
            </a:r>
          </a:p>
          <a:p>
            <a:pPr marL="457200" lvl="0" indent="-304800" rtl="0">
              <a:spcBef>
                <a:spcPts val="0"/>
              </a:spcBef>
              <a:buClr>
                <a:schemeClr val="lt1"/>
              </a:buClr>
              <a:buSzPct val="100000"/>
              <a:buChar char="-"/>
            </a:pPr>
            <a:r>
              <a:rPr lang="en-US" sz="1200">
                <a:solidFill>
                  <a:schemeClr val="lt1"/>
                </a:solidFill>
              </a:rPr>
              <a:t>simple ui (click less!)</a:t>
            </a:r>
          </a:p>
        </p:txBody>
      </p:sp>
      <p:sp>
        <p:nvSpPr>
          <p:cNvPr id="198" name="Shape 198"/>
          <p:cNvSpPr txBox="1"/>
          <p:nvPr/>
        </p:nvSpPr>
        <p:spPr>
          <a:xfrm>
            <a:off x="6348750" y="2226725"/>
            <a:ext cx="2444999" cy="1060500"/>
          </a:xfrm>
          <a:prstGeom prst="rect">
            <a:avLst/>
          </a:prstGeom>
          <a:noFill/>
          <a:ln>
            <a:noFill/>
          </a:ln>
        </p:spPr>
        <p:txBody>
          <a:bodyPr lIns="91425" tIns="91425" rIns="91425" bIns="91425" anchor="t" anchorCtr="0">
            <a:noAutofit/>
          </a:bodyPr>
          <a:lstStyle/>
          <a:p>
            <a:pPr lvl="0" rtl="0">
              <a:spcBef>
                <a:spcPts val="0"/>
              </a:spcBef>
              <a:buNone/>
            </a:pPr>
            <a:r>
              <a:rPr lang="en-US">
                <a:solidFill>
                  <a:schemeClr val="lt1"/>
                </a:solidFill>
              </a:rPr>
              <a:t>Scalability</a:t>
            </a:r>
          </a:p>
          <a:p>
            <a:pPr marL="457200" lvl="0" indent="-304800" rtl="0">
              <a:spcBef>
                <a:spcPts val="0"/>
              </a:spcBef>
              <a:buClr>
                <a:schemeClr val="lt1"/>
              </a:buClr>
              <a:buSzPct val="100000"/>
              <a:buChar char="-"/>
            </a:pPr>
            <a:r>
              <a:rPr lang="en-US" sz="1200">
                <a:solidFill>
                  <a:schemeClr val="lt1"/>
                </a:solidFill>
              </a:rPr>
              <a:t>scale up to increase performance</a:t>
            </a:r>
          </a:p>
          <a:p>
            <a:pPr marL="457200" lvl="0" indent="-304800" rtl="0">
              <a:spcBef>
                <a:spcPts val="0"/>
              </a:spcBef>
              <a:buClr>
                <a:schemeClr val="lt1"/>
              </a:buClr>
              <a:buSzPct val="100000"/>
              <a:buChar char="-"/>
            </a:pPr>
            <a:r>
              <a:rPr lang="en-US" sz="1200">
                <a:solidFill>
                  <a:schemeClr val="lt1"/>
                </a:solidFill>
              </a:rPr>
              <a:t>scale down to decrease cost</a:t>
            </a:r>
          </a:p>
        </p:txBody>
      </p:sp>
      <p:sp>
        <p:nvSpPr>
          <p:cNvPr id="199" name="Shape 199"/>
          <p:cNvSpPr txBox="1"/>
          <p:nvPr/>
        </p:nvSpPr>
        <p:spPr>
          <a:xfrm>
            <a:off x="2087400" y="298650"/>
            <a:ext cx="4969199" cy="477899"/>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What if we could...</a:t>
            </a:r>
          </a:p>
        </p:txBody>
      </p:sp>
      <p:pic>
        <p:nvPicPr>
          <p:cNvPr id="200" name="Shape 200"/>
          <p:cNvPicPr preferRelativeResize="0"/>
          <p:nvPr/>
        </p:nvPicPr>
        <p:blipFill>
          <a:blip r:embed="rId3">
            <a:alphaModFix/>
          </a:blip>
          <a:stretch>
            <a:fillRect/>
          </a:stretch>
        </p:blipFill>
        <p:spPr>
          <a:xfrm>
            <a:off x="3375476" y="1537325"/>
            <a:ext cx="2393035" cy="27377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pic>
        <p:nvPicPr>
          <p:cNvPr id="206" name="Shape 206"/>
          <p:cNvPicPr preferRelativeResize="0"/>
          <p:nvPr/>
        </p:nvPicPr>
        <p:blipFill>
          <a:blip r:embed="rId3">
            <a:alphaModFix/>
          </a:blip>
          <a:stretch>
            <a:fillRect/>
          </a:stretch>
        </p:blipFill>
        <p:spPr>
          <a:xfrm>
            <a:off x="593675" y="143350"/>
            <a:ext cx="7956650" cy="439412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p:nvPr/>
        </p:nvSpPr>
        <p:spPr>
          <a:xfrm>
            <a:off x="6307300" y="1285800"/>
            <a:ext cx="2444999" cy="2152200"/>
          </a:xfrm>
          <a:prstGeom prst="rect">
            <a:avLst/>
          </a:prstGeom>
          <a:noFill/>
          <a:ln>
            <a:noFill/>
          </a:ln>
        </p:spPr>
        <p:txBody>
          <a:bodyPr lIns="91425" tIns="91425" rIns="91425" bIns="91425" anchor="t" anchorCtr="0">
            <a:noAutofit/>
          </a:bodyPr>
          <a:lstStyle/>
          <a:p>
            <a:pPr lvl="0" algn="ctr" rtl="0">
              <a:spcBef>
                <a:spcPts val="0"/>
              </a:spcBef>
              <a:spcAft>
                <a:spcPts val="1000"/>
              </a:spcAft>
              <a:buNone/>
            </a:pPr>
            <a:r>
              <a:rPr lang="en-US">
                <a:solidFill>
                  <a:schemeClr val="lt1"/>
                </a:solidFill>
              </a:rPr>
              <a:t>Isolated Builds</a:t>
            </a:r>
          </a:p>
          <a:p>
            <a:pPr lvl="0" algn="just" rtl="0">
              <a:spcBef>
                <a:spcPts val="0"/>
              </a:spcBef>
              <a:buNone/>
            </a:pPr>
            <a:r>
              <a:rPr lang="en-US" sz="1200">
                <a:solidFill>
                  <a:schemeClr val="lt1"/>
                </a:solidFill>
              </a:rPr>
              <a:t>Every build task is executed in a container defined by its own configuration, by stateless workers.  This eliminates build pollution and ensures multiple teams can use the same Concourse deployment without worrying about the state of the worker VMs.</a:t>
            </a:r>
          </a:p>
        </p:txBody>
      </p:sp>
      <p:sp>
        <p:nvSpPr>
          <p:cNvPr id="213" name="Shape 213"/>
          <p:cNvSpPr txBox="1"/>
          <p:nvPr/>
        </p:nvSpPr>
        <p:spPr>
          <a:xfrm>
            <a:off x="308750" y="1285800"/>
            <a:ext cx="2444999" cy="1505099"/>
          </a:xfrm>
          <a:prstGeom prst="rect">
            <a:avLst/>
          </a:prstGeom>
          <a:noFill/>
          <a:ln>
            <a:noFill/>
          </a:ln>
        </p:spPr>
        <p:txBody>
          <a:bodyPr lIns="91425" tIns="91425" rIns="91425" bIns="91425" anchor="t" anchorCtr="0">
            <a:noAutofit/>
          </a:bodyPr>
          <a:lstStyle/>
          <a:p>
            <a:pPr lvl="0" algn="ctr" rtl="0">
              <a:spcBef>
                <a:spcPts val="0"/>
              </a:spcBef>
              <a:spcAft>
                <a:spcPts val="1000"/>
              </a:spcAft>
              <a:buNone/>
            </a:pPr>
            <a:r>
              <a:rPr lang="en-US">
                <a:solidFill>
                  <a:schemeClr val="lt1"/>
                </a:solidFill>
              </a:rPr>
              <a:t>Simple</a:t>
            </a:r>
          </a:p>
          <a:p>
            <a:pPr lvl="0" algn="just" rtl="0">
              <a:spcBef>
                <a:spcPts val="0"/>
              </a:spcBef>
              <a:buNone/>
            </a:pPr>
            <a:r>
              <a:rPr lang="en-US" sz="1200">
                <a:solidFill>
                  <a:schemeClr val="lt1"/>
                </a:solidFill>
              </a:rPr>
              <a:t>Concourse is a response to the complexity introduced by other systems. It is built on the idea that the best tools can be learned in one sitting.</a:t>
            </a:r>
          </a:p>
        </p:txBody>
      </p:sp>
      <p:sp>
        <p:nvSpPr>
          <p:cNvPr id="214" name="Shape 214"/>
          <p:cNvSpPr txBox="1"/>
          <p:nvPr/>
        </p:nvSpPr>
        <p:spPr>
          <a:xfrm>
            <a:off x="2087400" y="298650"/>
            <a:ext cx="4969199" cy="477899"/>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Concourse Principles</a:t>
            </a:r>
          </a:p>
        </p:txBody>
      </p:sp>
      <p:sp>
        <p:nvSpPr>
          <p:cNvPr id="215" name="Shape 215"/>
          <p:cNvSpPr txBox="1"/>
          <p:nvPr/>
        </p:nvSpPr>
        <p:spPr>
          <a:xfrm>
            <a:off x="3308025" y="1285800"/>
            <a:ext cx="2444999" cy="1505099"/>
          </a:xfrm>
          <a:prstGeom prst="rect">
            <a:avLst/>
          </a:prstGeom>
          <a:noFill/>
          <a:ln>
            <a:noFill/>
          </a:ln>
        </p:spPr>
        <p:txBody>
          <a:bodyPr lIns="91425" tIns="91425" rIns="91425" bIns="91425" anchor="t" anchorCtr="0">
            <a:noAutofit/>
          </a:bodyPr>
          <a:lstStyle/>
          <a:p>
            <a:pPr lvl="0" algn="ctr" rtl="0">
              <a:spcBef>
                <a:spcPts val="0"/>
              </a:spcBef>
              <a:spcAft>
                <a:spcPts val="1000"/>
              </a:spcAft>
              <a:buNone/>
            </a:pPr>
            <a:r>
              <a:rPr lang="en-US">
                <a:solidFill>
                  <a:schemeClr val="lt1"/>
                </a:solidFill>
              </a:rPr>
              <a:t>Usable</a:t>
            </a:r>
          </a:p>
          <a:p>
            <a:pPr lvl="0" algn="just" rtl="0">
              <a:spcBef>
                <a:spcPts val="0"/>
              </a:spcBef>
              <a:buNone/>
            </a:pPr>
            <a:r>
              <a:rPr lang="en-US" sz="1200">
                <a:solidFill>
                  <a:schemeClr val="lt1"/>
                </a:solidFill>
              </a:rPr>
              <a:t>Concourse is optimized for quickly navigating to the pages you most care about. From the main page, a single click takes you from a pipeline view to the log of a job's latest failing build.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Shape 221"/>
          <p:cNvSpPr txBox="1"/>
          <p:nvPr/>
        </p:nvSpPr>
        <p:spPr>
          <a:xfrm>
            <a:off x="308750" y="1285800"/>
            <a:ext cx="2444999" cy="1957799"/>
          </a:xfrm>
          <a:prstGeom prst="rect">
            <a:avLst/>
          </a:prstGeom>
          <a:noFill/>
          <a:ln>
            <a:noFill/>
          </a:ln>
        </p:spPr>
        <p:txBody>
          <a:bodyPr lIns="91425" tIns="91425" rIns="91425" bIns="91425" anchor="t" anchorCtr="0">
            <a:noAutofit/>
          </a:bodyPr>
          <a:lstStyle/>
          <a:p>
            <a:pPr lvl="0" algn="ctr" rtl="0">
              <a:spcBef>
                <a:spcPts val="0"/>
              </a:spcBef>
              <a:spcAft>
                <a:spcPts val="1000"/>
              </a:spcAft>
              <a:buNone/>
            </a:pPr>
            <a:r>
              <a:rPr lang="en-US">
                <a:solidFill>
                  <a:schemeClr val="lt1"/>
                </a:solidFill>
              </a:rPr>
              <a:t>Scalable, reproducible deployment</a:t>
            </a:r>
          </a:p>
          <a:p>
            <a:pPr lvl="0" algn="just" rtl="0">
              <a:spcBef>
                <a:spcPts val="0"/>
              </a:spcBef>
              <a:buNone/>
            </a:pPr>
            <a:r>
              <a:rPr lang="en-US" sz="1200">
                <a:solidFill>
                  <a:schemeClr val="lt1"/>
                </a:solidFill>
              </a:rPr>
              <a:t>No Concourse deployment is a snowflake. There are no boxes to check; no configuration happens at runtime.</a:t>
            </a:r>
          </a:p>
        </p:txBody>
      </p:sp>
      <p:sp>
        <p:nvSpPr>
          <p:cNvPr id="222" name="Shape 222"/>
          <p:cNvSpPr txBox="1"/>
          <p:nvPr/>
        </p:nvSpPr>
        <p:spPr>
          <a:xfrm>
            <a:off x="2087400" y="298650"/>
            <a:ext cx="4969199" cy="505200"/>
          </a:xfrm>
          <a:prstGeom prst="rect">
            <a:avLst/>
          </a:prstGeom>
          <a:noFill/>
          <a:ln>
            <a:noFill/>
          </a:ln>
        </p:spPr>
        <p:txBody>
          <a:bodyPr lIns="91425" tIns="91425" rIns="91425" bIns="91425" anchor="t" anchorCtr="0">
            <a:noAutofit/>
          </a:bodyPr>
          <a:lstStyle/>
          <a:p>
            <a:pPr lvl="0" algn="ctr" rtl="0">
              <a:spcBef>
                <a:spcPts val="0"/>
              </a:spcBef>
              <a:buNone/>
            </a:pPr>
            <a:r>
              <a:rPr lang="en-US" sz="2400">
                <a:solidFill>
                  <a:schemeClr val="accent1"/>
                </a:solidFill>
              </a:rPr>
              <a:t>Concourse Principles</a:t>
            </a:r>
          </a:p>
        </p:txBody>
      </p:sp>
      <p:sp>
        <p:nvSpPr>
          <p:cNvPr id="223" name="Shape 223"/>
          <p:cNvSpPr txBox="1"/>
          <p:nvPr/>
        </p:nvSpPr>
        <p:spPr>
          <a:xfrm>
            <a:off x="3308025" y="1285800"/>
            <a:ext cx="2444999" cy="1957799"/>
          </a:xfrm>
          <a:prstGeom prst="rect">
            <a:avLst/>
          </a:prstGeom>
          <a:noFill/>
          <a:ln>
            <a:noFill/>
          </a:ln>
        </p:spPr>
        <p:txBody>
          <a:bodyPr lIns="91425" tIns="91425" rIns="91425" bIns="91425" anchor="t" anchorCtr="0">
            <a:noAutofit/>
          </a:bodyPr>
          <a:lstStyle/>
          <a:p>
            <a:pPr lvl="0" algn="ctr" rtl="0">
              <a:spcBef>
                <a:spcPts val="0"/>
              </a:spcBef>
              <a:spcAft>
                <a:spcPts val="1000"/>
              </a:spcAft>
              <a:buNone/>
            </a:pPr>
            <a:r>
              <a:rPr lang="en-US">
                <a:solidFill>
                  <a:schemeClr val="lt1"/>
                </a:solidFill>
              </a:rPr>
              <a:t>Flexible</a:t>
            </a:r>
          </a:p>
          <a:p>
            <a:pPr lvl="0" algn="just" rtl="0">
              <a:spcBef>
                <a:spcPts val="0"/>
              </a:spcBef>
              <a:buNone/>
            </a:pPr>
            <a:r>
              <a:rPr lang="en-US" sz="1200">
                <a:solidFill>
                  <a:schemeClr val="lt1"/>
                </a:solidFill>
              </a:rPr>
              <a:t>Features that other systems implement in the core of the product, Concourse implements in "userland", as resources. This keeps the core of Concourse small and simple, and proves out the extensibility introduced by this simple interface.</a:t>
            </a:r>
          </a:p>
        </p:txBody>
      </p:sp>
      <p:sp>
        <p:nvSpPr>
          <p:cNvPr id="224" name="Shape 224"/>
          <p:cNvSpPr txBox="1"/>
          <p:nvPr/>
        </p:nvSpPr>
        <p:spPr>
          <a:xfrm>
            <a:off x="6307300" y="1285800"/>
            <a:ext cx="2444999" cy="1957799"/>
          </a:xfrm>
          <a:prstGeom prst="rect">
            <a:avLst/>
          </a:prstGeom>
          <a:noFill/>
          <a:ln>
            <a:noFill/>
          </a:ln>
        </p:spPr>
        <p:txBody>
          <a:bodyPr lIns="91425" tIns="91425" rIns="91425" bIns="91425" anchor="t" anchorCtr="0">
            <a:noAutofit/>
          </a:bodyPr>
          <a:lstStyle/>
          <a:p>
            <a:pPr lvl="0" algn="ctr" rtl="0">
              <a:spcBef>
                <a:spcPts val="0"/>
              </a:spcBef>
              <a:spcAft>
                <a:spcPts val="1000"/>
              </a:spcAft>
              <a:buNone/>
            </a:pPr>
            <a:r>
              <a:rPr lang="en-US">
                <a:solidFill>
                  <a:schemeClr val="lt1"/>
                </a:solidFill>
              </a:rPr>
              <a:t>Local iteration</a:t>
            </a:r>
          </a:p>
          <a:p>
            <a:pPr lvl="0" algn="just" rtl="0">
              <a:spcBef>
                <a:spcPts val="0"/>
              </a:spcBef>
              <a:buNone/>
            </a:pPr>
            <a:r>
              <a:rPr lang="en-US" sz="1200">
                <a:solidFill>
                  <a:schemeClr val="lt1"/>
                </a:solidFill>
              </a:rPr>
              <a:t>Concourse supports running one-off builds from local task configuration that allows you to trust that your build running locally runs exactly the same way that it runs in your pipeline.</a:t>
            </a:r>
          </a:p>
        </p:txBody>
      </p:sp>
      <p:sp>
        <p:nvSpPr>
          <p:cNvPr id="225" name="Shape 225"/>
          <p:cNvSpPr txBox="1"/>
          <p:nvPr/>
        </p:nvSpPr>
        <p:spPr>
          <a:xfrm>
            <a:off x="1010675" y="2188725"/>
            <a:ext cx="3707999" cy="432599"/>
          </a:xfrm>
          <a:prstGeom prst="rect">
            <a:avLst/>
          </a:prstGeom>
          <a:noFill/>
          <a:ln>
            <a:noFill/>
          </a:ln>
        </p:spPr>
        <p:txBody>
          <a:bodyPr lIns="91425" tIns="91425" rIns="91425" bIns="91425" anchor="t" anchorCtr="0">
            <a:noAutofit/>
          </a:bodyPr>
          <a:lstStyle/>
          <a:p>
            <a:pPr lvl="0">
              <a:spcBef>
                <a:spcPts val="0"/>
              </a:spcBef>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Shape 231" descr="Screen Shot 2016-01-15 at 5.11.57 PM.png"/>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Custom 1">
      <a:dk1>
        <a:srgbClr val="262626"/>
      </a:dk1>
      <a:lt1>
        <a:srgbClr val="FFFFFF"/>
      </a:lt1>
      <a:dk2>
        <a:srgbClr val="1B2831"/>
      </a:dk2>
      <a:lt2>
        <a:srgbClr val="F5F5F5"/>
      </a:lt2>
      <a:accent1>
        <a:srgbClr val="138A7E"/>
      </a:accent1>
      <a:accent2>
        <a:srgbClr val="0C5B50"/>
      </a:accent2>
      <a:accent3>
        <a:srgbClr val="8198A4"/>
      </a:accent3>
      <a:accent4>
        <a:srgbClr val="1A6FB7"/>
      </a:accent4>
      <a:accent5>
        <a:srgbClr val="E8E8E8"/>
      </a:accent5>
      <a:accent6>
        <a:srgbClr val="6D3F76"/>
      </a:accent6>
      <a:hlink>
        <a:srgbClr val="138A7E"/>
      </a:hlink>
      <a:folHlink>
        <a:srgbClr val="87878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2889</Words>
  <Application>Microsoft Macintosh PowerPoint</Application>
  <PresentationFormat>On-screen Show (16:9)</PresentationFormat>
  <Paragraphs>507</Paragraphs>
  <Slides>32</Slides>
  <Notes>32</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Yadhav Jayaraman</cp:lastModifiedBy>
  <cp:revision>3</cp:revision>
  <dcterms:modified xsi:type="dcterms:W3CDTF">2017-11-07T12:55:32Z</dcterms:modified>
</cp:coreProperties>
</file>